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00" r:id="rId2"/>
    <p:sldId id="256" r:id="rId3"/>
    <p:sldId id="281" r:id="rId4"/>
    <p:sldId id="386" r:id="rId5"/>
    <p:sldId id="391" r:id="rId6"/>
    <p:sldId id="282" r:id="rId7"/>
    <p:sldId id="283" r:id="rId8"/>
    <p:sldId id="284" r:id="rId9"/>
    <p:sldId id="390" r:id="rId10"/>
    <p:sldId id="389" r:id="rId11"/>
    <p:sldId id="388" r:id="rId12"/>
    <p:sldId id="392" r:id="rId13"/>
    <p:sldId id="398" r:id="rId14"/>
    <p:sldId id="285" r:id="rId15"/>
    <p:sldId id="287" r:id="rId16"/>
    <p:sldId id="288" r:id="rId17"/>
    <p:sldId id="289" r:id="rId18"/>
    <p:sldId id="292" r:id="rId19"/>
    <p:sldId id="399" r:id="rId20"/>
    <p:sldId id="293" r:id="rId21"/>
    <p:sldId id="294" r:id="rId22"/>
    <p:sldId id="295" r:id="rId23"/>
    <p:sldId id="296" r:id="rId24"/>
    <p:sldId id="393" r:id="rId25"/>
    <p:sldId id="297" r:id="rId26"/>
    <p:sldId id="298" r:id="rId27"/>
    <p:sldId id="299" r:id="rId28"/>
    <p:sldId id="300" r:id="rId29"/>
    <p:sldId id="387" r:id="rId30"/>
    <p:sldId id="301" r:id="rId31"/>
    <p:sldId id="302" r:id="rId32"/>
    <p:sldId id="303" r:id="rId33"/>
    <p:sldId id="304" r:id="rId34"/>
    <p:sldId id="305" r:id="rId35"/>
    <p:sldId id="394" r:id="rId36"/>
    <p:sldId id="306" r:id="rId37"/>
    <p:sldId id="312" r:id="rId38"/>
    <p:sldId id="395" r:id="rId39"/>
    <p:sldId id="397" r:id="rId40"/>
    <p:sldId id="313" r:id="rId41"/>
    <p:sldId id="396" r:id="rId42"/>
    <p:sldId id="365" r:id="rId43"/>
    <p:sldId id="366" r:id="rId44"/>
    <p:sldId id="367" r:id="rId45"/>
    <p:sldId id="369" r:id="rId46"/>
    <p:sldId id="374" r:id="rId47"/>
    <p:sldId id="376" r:id="rId48"/>
    <p:sldId id="378" r:id="rId49"/>
    <p:sldId id="380" r:id="rId50"/>
    <p:sldId id="384" r:id="rId51"/>
    <p:sldId id="383" r:id="rId52"/>
    <p:sldId id="385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9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10AF0-6EC1-40BA-A455-9490BA8AFBBA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E636F-E536-47B6-9E0F-C8AA84917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03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A39C2D-8863-4594-9BD0-B3F25B074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27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80635-B89C-4E71-8CA5-41D09F1BF4C1}" type="slidenum">
              <a:rPr lang="en-US"/>
              <a:pPr/>
              <a:t>48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Header first line (section#) – white 24 points Arial Bold</a:t>
            </a:r>
          </a:p>
          <a:p>
            <a:r>
              <a:rPr lang="en-US"/>
              <a:t>Header second line (title) – white 28 points Arial Bold</a:t>
            </a:r>
          </a:p>
          <a:p>
            <a:r>
              <a:rPr lang="en-US"/>
              <a:t>Title –  navy 28 points Arial Bold</a:t>
            </a:r>
          </a:p>
          <a:p>
            <a:r>
              <a:rPr lang="en-US"/>
              <a:t>Body text – black 24 points Arial and Arial Bold</a:t>
            </a:r>
          </a:p>
          <a:p>
            <a:r>
              <a:rPr lang="en-US"/>
              <a:t>Bullets – navy</a:t>
            </a:r>
          </a:p>
          <a:p>
            <a:r>
              <a:rPr lang="en-US"/>
              <a:t>Copyright – white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12 points Arial </a:t>
            </a:r>
          </a:p>
          <a:p>
            <a:r>
              <a:rPr lang="en-US"/>
              <a:t>Background name: HST-Presentation_white.jpg</a:t>
            </a:r>
          </a:p>
          <a:p>
            <a:r>
              <a:rPr lang="en-US"/>
              <a:t>Size: </a:t>
            </a:r>
          </a:p>
          <a:p>
            <a:r>
              <a:rPr lang="en-US"/>
              <a:t>      Height: 7.52"</a:t>
            </a:r>
          </a:p>
          <a:p>
            <a:r>
              <a:rPr lang="en-US"/>
              <a:t>      Width: 10.02"</a:t>
            </a:r>
          </a:p>
          <a:p>
            <a:r>
              <a:rPr lang="en-US"/>
              <a:t>      Scale: 70% </a:t>
            </a:r>
          </a:p>
          <a:p>
            <a:r>
              <a:rPr lang="en-US"/>
              <a:t>Position on slide:</a:t>
            </a:r>
          </a:p>
          <a:p>
            <a:r>
              <a:rPr lang="en-US"/>
              <a:t>      Horizontal - 0"</a:t>
            </a:r>
          </a:p>
          <a:p>
            <a:r>
              <a:rPr lang="en-US"/>
              <a:t>      Vertical - 0"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C8770-978D-4ED5-A503-D7D02C467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C9AD1-0E32-4180-B541-49D681731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FE263-067C-4EFB-A8B0-E91AFBB87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BC0EF6-5ED0-4346-A312-F927D30872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12D4AC-52F6-485E-A669-E289EFC3D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5CC3E5-BF2F-4C42-803C-5A081AC5A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6EFFD-C9B7-404A-80FA-E5F967D23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FC524-7E62-40A8-869E-08455C29F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A1DEB-5AA9-4D86-A745-1EE37BA91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A04AE-68E2-4D45-B88E-7298BE64F8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2CA37-8F54-43FB-A67C-3A9EC8A21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75A85-DF01-4122-87F6-58108E1A0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1DF2-30DE-47F6-A9F8-240B50948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9009E-F9F1-4BAE-BD5A-AC1958B9D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643AA0-232C-4DF4-9FC6-DD8772C41C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inkycircus.com/jargon/images/trilobyte.jpg&amp;imgrefurl=http://www.inkycircus.com/jargon/science/index.html&amp;h=297&amp;w=480&amp;sz=65&amp;hl=en&amp;start=26&amp;um=1&amp;tbnid=W4O-TckyEx8-4M:&amp;tbnh=80&amp;tbnw=129&amp;prev=/images?q=fossils&amp;start=18&amp;ndsp=18&amp;um=1&amp;hl=en&amp;rlz=1G1GGLQ_ENUS248&amp;sa=N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images.google.com/imgres?imgurl=http://www.bible.ca/tracks/rapid-fossils-ammonite.jpg&amp;imgrefurl=http://www.bible.ca/tracks/rapid-fossils.htm&amp;h=437&amp;w=368&amp;sz=32&amp;hl=en&amp;start=2&amp;um=1&amp;tbnid=_HdVCDlfIHqxWM:&amp;tbnh=126&amp;tbnw=106&amp;prev=/images?q=fossils&amp;um=1&amp;hl=en&amp;rlz=1G1GGLQ_ENUS248&amp;sa=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/imgres?imgurl=http://www.earthhistory.org.uk/wp-content/crayfish.jpg&amp;imgrefurl=http://www.earthhistory.org.uk/recolonisation/significance-of-fossils/&amp;h=562&amp;w=800&amp;sz=146&amp;hl=en&amp;start=4&amp;um=1&amp;tbnid=K9XpGTkmv7BFWM:&amp;tbnh=100&amp;tbnw=143&amp;prev=/images?q=fossils&amp;um=1&amp;hl=en&amp;rlz=1G1GGLQ_ENUS248&amp;sa=N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images.google.com/imgres?imgurl=http://www.mysciencebox.org/files/images/T%20rex.jpg&amp;imgrefurl=http://www.mysciencebox.org/book/export/html/291&amp;h=599&amp;w=485&amp;sz=44&amp;hl=en&amp;start=22&amp;um=1&amp;tbnid=szr0Wq2edL6fQM:&amp;tbnh=135&amp;tbnw=109&amp;prev=/images?q=fossils&amp;start=18&amp;ndsp=18&amp;um=1&amp;hl=en&amp;rlz=1G1GGLQ_ENUS248&amp;sa=N" TargetMode="External"/><Relationship Id="rId4" Type="http://schemas.openxmlformats.org/officeDocument/2006/relationships/hyperlink" Target="http://images.google.com/imgres?imgurl=http://images.usatoday.com/tech/_photos/2006/11/07/fossil472.jpg&amp;imgrefurl=http://www.usatoday.com/tech/science/discoveries/2006-11-06-fossils-debate_x.htm&amp;h=318&amp;w=472&amp;sz=40&amp;hl=en&amp;start=1&amp;um=1&amp;tbnid=ZcqwEDpMmJR2AM:&amp;tbnh=87&amp;tbnw=129&amp;prev=/images?q=fossils&amp;um=1&amp;hl=en&amp;rlz=1G1GGLQ_ENUS248&amp;sa=N" TargetMode="External"/><Relationship Id="rId9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eg"/><Relationship Id="rId4" Type="http://schemas.openxmlformats.org/officeDocument/2006/relationships/image" Target="../media/image5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Work with the person next to you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whiteboard…</a:t>
            </a:r>
          </a:p>
          <a:p>
            <a:r>
              <a:rPr lang="en-US" dirty="0" smtClean="0"/>
              <a:t>Together write down 5 words on the HW packet that you did not know or you forgot hat they meant.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278994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system, galaxy,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lists is in order from smallest to largest</a:t>
            </a:r>
            <a:r>
              <a:rPr lang="en-US" dirty="0" smtClean="0"/>
              <a:t>?</a:t>
            </a:r>
          </a:p>
          <a:p>
            <a:r>
              <a:rPr lang="en-US" dirty="0" smtClean="0"/>
              <a:t>A.  </a:t>
            </a:r>
          </a:p>
          <a:p>
            <a:r>
              <a:rPr lang="en-US" dirty="0" smtClean="0"/>
              <a:t>B.  </a:t>
            </a:r>
            <a:endParaRPr lang="en-US" dirty="0"/>
          </a:p>
          <a:p>
            <a:r>
              <a:rPr lang="en-US" dirty="0" smtClean="0"/>
              <a:t>C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3581400" cy="2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77508"/>
            <a:ext cx="3922804" cy="26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92369"/>
            <a:ext cx="3276600" cy="21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6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Which of the following diagrams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best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represents the relationship between galaxies, the universe, and solar systems 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1971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13776"/>
            <a:ext cx="1971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58679"/>
            <a:ext cx="17430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8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The Moon orbits Earth at a speed of approximately one kilometer per second. The Moon is kept in orbit by which of the following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. 	gravity 	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B. 	lunar phases 	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C. 	magnetism 	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D. 	ocean tides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935162"/>
          </a:xfrm>
        </p:spPr>
        <p:txBody>
          <a:bodyPr/>
          <a:lstStyle/>
          <a:p>
            <a:r>
              <a:rPr lang="en-US" sz="4000" b="1">
                <a:solidFill>
                  <a:srgbClr val="FF3300"/>
                </a:solidFill>
              </a:rPr>
              <a:t>Topographic</a:t>
            </a:r>
            <a:r>
              <a:rPr lang="en-US" sz="4000"/>
              <a:t> Map</a:t>
            </a:r>
            <a:br>
              <a:rPr lang="en-US" sz="4000"/>
            </a:br>
            <a:r>
              <a:rPr lang="en-US" sz="4000"/>
              <a:t>or </a:t>
            </a:r>
            <a:br>
              <a:rPr lang="en-US" sz="4000"/>
            </a:br>
            <a:r>
              <a:rPr lang="en-US" sz="4000" b="1">
                <a:solidFill>
                  <a:srgbClr val="FF3300"/>
                </a:solidFill>
              </a:rPr>
              <a:t>Contour</a:t>
            </a:r>
            <a:r>
              <a:rPr lang="en-US" sz="4000"/>
              <a:t> Map</a:t>
            </a:r>
          </a:p>
        </p:txBody>
      </p:sp>
      <p:pic>
        <p:nvPicPr>
          <p:cNvPr id="31747" name="Picture 3" descr="map11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362200"/>
            <a:ext cx="8143875" cy="3292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FF3300"/>
                </a:solidFill>
              </a:rPr>
              <a:t>Topographic maps show:</a:t>
            </a:r>
            <a:r>
              <a:rPr lang="en-US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 marL="609600" indent="-609600" algn="ctr"/>
            <a:r>
              <a:rPr lang="en-US" sz="5000" dirty="0">
                <a:solidFill>
                  <a:schemeClr val="accent2"/>
                </a:solidFill>
              </a:rPr>
              <a:t>the </a:t>
            </a:r>
            <a:r>
              <a:rPr lang="en-US" sz="5000" u="sng" dirty="0">
                <a:solidFill>
                  <a:schemeClr val="accent2"/>
                </a:solidFill>
              </a:rPr>
              <a:t>elevation</a:t>
            </a:r>
            <a:r>
              <a:rPr lang="en-US" sz="5000" dirty="0">
                <a:solidFill>
                  <a:schemeClr val="accent2"/>
                </a:solidFill>
              </a:rPr>
              <a:t> of the land</a:t>
            </a:r>
          </a:p>
          <a:p>
            <a:pPr marL="609600" indent="-609600" algn="ctr"/>
            <a:r>
              <a:rPr lang="en-US" sz="5000" dirty="0">
                <a:solidFill>
                  <a:srgbClr val="008000"/>
                </a:solidFill>
              </a:rPr>
              <a:t>the steepness of a </a:t>
            </a:r>
            <a:r>
              <a:rPr lang="en-US" sz="5000" u="sng" dirty="0">
                <a:solidFill>
                  <a:srgbClr val="008000"/>
                </a:solidFill>
              </a:rPr>
              <a:t>slope</a:t>
            </a:r>
          </a:p>
          <a:p>
            <a:pPr marL="609600" indent="-609600" algn="ctr"/>
            <a:r>
              <a:rPr lang="en-US" sz="5000" dirty="0">
                <a:solidFill>
                  <a:srgbClr val="9900CC"/>
                </a:solidFill>
              </a:rPr>
              <a:t>the </a:t>
            </a:r>
            <a:r>
              <a:rPr lang="en-US" sz="5000" u="sng" dirty="0">
                <a:solidFill>
                  <a:srgbClr val="9900CC"/>
                </a:solidFill>
              </a:rPr>
              <a:t>shape</a:t>
            </a:r>
            <a:r>
              <a:rPr lang="en-US" sz="5000" dirty="0">
                <a:solidFill>
                  <a:srgbClr val="9900CC"/>
                </a:solidFill>
              </a:rPr>
              <a:t> of the land</a:t>
            </a:r>
          </a:p>
        </p:txBody>
      </p:sp>
      <p:sp>
        <p:nvSpPr>
          <p:cNvPr id="33796" name="AutoShape 4"/>
          <p:cNvSpPr>
            <a:spLocks/>
          </p:cNvSpPr>
          <p:nvPr/>
        </p:nvSpPr>
        <p:spPr bwMode="auto">
          <a:xfrm rot="5400000">
            <a:off x="3886200" y="-2438400"/>
            <a:ext cx="1295400" cy="7696200"/>
          </a:xfrm>
          <a:prstGeom prst="rightBrace">
            <a:avLst>
              <a:gd name="adj1" fmla="val 495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 diagram showing how contour lines relate to land ele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8" y="304800"/>
            <a:ext cx="5895975" cy="626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9933FF"/>
                </a:solidFill>
              </a:rPr>
              <a:t>Contour 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	imaginary lines that connect all points at the same elevation</a:t>
            </a:r>
          </a:p>
          <a:p>
            <a:pPr algn="ctr">
              <a:buFontTx/>
              <a:buNone/>
            </a:pPr>
            <a:endParaRPr lang="en-US"/>
          </a:p>
          <a:p>
            <a:pPr>
              <a:buFontTx/>
              <a:buBlip>
                <a:blip r:embed="rId2"/>
              </a:buBlip>
            </a:pPr>
            <a:r>
              <a:rPr lang="en-US"/>
              <a:t>Contour lines are always parallel.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They never cross.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The closer together the contour lines, the steeper the slope.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Contour Map</a:t>
            </a:r>
          </a:p>
        </p:txBody>
      </p:sp>
      <p:pic>
        <p:nvPicPr>
          <p:cNvPr id="38915" name="Picture 3" descr="24_usgs_to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4953000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Calibri"/>
                <a:cs typeface="Times New Roman"/>
              </a:rPr>
              <a:t>A map with contour lines is shown 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ea typeface="Calibri"/>
                <a:cs typeface="Times New Roman"/>
              </a:rPr>
              <a:t>below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ea typeface="Calibri"/>
                <a:cs typeface="Times New Roman"/>
              </a:rPr>
              <a:t>Which 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Calibri"/>
                <a:cs typeface="Times New Roman"/>
              </a:rPr>
              <a:t>of the following is the best estimate of the difference in elevation between Black Bear Camp and Eagle Peak?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omic Sans MS"/>
                <a:ea typeface="Calibri"/>
                <a:cs typeface="Times New Roman"/>
              </a:rPr>
              <a:t>	A. 400 m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omic Sans MS"/>
                <a:ea typeface="Calibri"/>
                <a:cs typeface="Times New Roman"/>
              </a:rPr>
              <a:t>	B. 900 m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omic Sans MS"/>
                <a:ea typeface="Calibri"/>
                <a:cs typeface="Times New Roman"/>
              </a:rPr>
              <a:t>	C. 1200 m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omic Sans MS"/>
                <a:ea typeface="Calibri"/>
                <a:cs typeface="Times New Roman"/>
              </a:rPr>
              <a:t>	D. 1500 m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3951287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5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Earth Science MCAS </a:t>
            </a:r>
            <a:r>
              <a:rPr lang="en-US" dirty="0" smtClean="0">
                <a:latin typeface="Comic Sans MS" pitchFamily="66" charset="0"/>
              </a:rPr>
              <a:t>Review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what else can we expect on the test?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  <a:noFill/>
          <a:ln>
            <a:solidFill>
              <a:srgbClr val="800000"/>
            </a:solidFill>
          </a:ln>
        </p:spPr>
        <p:txBody>
          <a:bodyPr/>
          <a:lstStyle/>
          <a:p>
            <a:r>
              <a:rPr lang="en-US" sz="5500" b="1">
                <a:solidFill>
                  <a:srgbClr val="FF0000"/>
                </a:solidFill>
              </a:rPr>
              <a:t>Rocks</a:t>
            </a:r>
            <a:r>
              <a:rPr lang="en-US" sz="5000"/>
              <a:t>: </a:t>
            </a:r>
            <a:r>
              <a:rPr lang="en-US" sz="5000">
                <a:solidFill>
                  <a:srgbClr val="00CCFF"/>
                </a:solidFill>
              </a:rPr>
              <a:t>Mineral Mixtures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838200"/>
          </a:xfrm>
        </p:spPr>
        <p:txBody>
          <a:bodyPr/>
          <a:lstStyle/>
          <a:p>
            <a:r>
              <a:rPr lang="en-US" sz="3800">
                <a:solidFill>
                  <a:srgbClr val="00FF00"/>
                </a:solidFill>
              </a:rPr>
              <a:t>An important natural resource</a:t>
            </a:r>
          </a:p>
        </p:txBody>
      </p:sp>
      <p:pic>
        <p:nvPicPr>
          <p:cNvPr id="40964" name="Picture 4" descr="j0433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32964">
            <a:off x="762000" y="2362200"/>
            <a:ext cx="2441575" cy="3657600"/>
          </a:xfrm>
          <a:prstGeom prst="rect">
            <a:avLst/>
          </a:prstGeom>
          <a:noFill/>
        </p:spPr>
      </p:pic>
      <p:pic>
        <p:nvPicPr>
          <p:cNvPr id="40965" name="Picture 5" descr="j04075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8443">
            <a:off x="6019800" y="2971800"/>
            <a:ext cx="2693988" cy="3505200"/>
          </a:xfrm>
          <a:prstGeom prst="rect">
            <a:avLst/>
          </a:prstGeom>
          <a:noFill/>
        </p:spPr>
      </p:pic>
      <p:pic>
        <p:nvPicPr>
          <p:cNvPr id="40966" name="Picture 6" descr="j04123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35383">
            <a:off x="2876550" y="3292475"/>
            <a:ext cx="2971800" cy="232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74638"/>
            <a:ext cx="2438400" cy="868362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>
                <a:solidFill>
                  <a:srgbClr val="00FF00"/>
                </a:solidFill>
              </a:rPr>
              <a:t>Rocks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sz="3400"/>
              <a:t> the most common material on Earth</a:t>
            </a:r>
          </a:p>
          <a:p>
            <a:pPr>
              <a:buFontTx/>
              <a:buBlip>
                <a:blip r:embed="rId2"/>
              </a:buBlip>
            </a:pPr>
            <a:r>
              <a:rPr lang="en-US" sz="3400"/>
              <a:t>naturally occurring aggregates of one or more minerals </a:t>
            </a:r>
          </a:p>
          <a:p>
            <a:endParaRPr lang="en-US" sz="1500"/>
          </a:p>
          <a:p>
            <a:pPr algn="ctr">
              <a:buFontTx/>
              <a:buNone/>
            </a:pPr>
            <a:r>
              <a:rPr lang="en-US" sz="4000" b="1"/>
              <a:t>(3)</a:t>
            </a:r>
            <a:r>
              <a:rPr lang="en-US" sz="3400"/>
              <a:t> major families </a:t>
            </a:r>
          </a:p>
          <a:p>
            <a:pPr algn="ctr">
              <a:buFontTx/>
              <a:buNone/>
            </a:pPr>
            <a:r>
              <a:rPr lang="en-US" sz="3400"/>
              <a:t>based on how they formed: </a:t>
            </a:r>
          </a:p>
          <a:p>
            <a:pPr algn="ctr">
              <a:buFontTx/>
              <a:buNone/>
            </a:pPr>
            <a:r>
              <a:rPr lang="en-US" sz="3800" b="1">
                <a:solidFill>
                  <a:srgbClr val="FF0000"/>
                </a:solidFill>
              </a:rPr>
              <a:t>igneous</a:t>
            </a:r>
          </a:p>
          <a:p>
            <a:pPr algn="ctr">
              <a:buFontTx/>
              <a:buNone/>
            </a:pPr>
            <a:r>
              <a:rPr lang="en-US" sz="3800" b="1">
                <a:solidFill>
                  <a:srgbClr val="9900CC"/>
                </a:solidFill>
              </a:rPr>
              <a:t> </a:t>
            </a:r>
            <a:r>
              <a:rPr lang="en-US" sz="3800" b="1">
                <a:solidFill>
                  <a:schemeClr val="accent2"/>
                </a:solidFill>
              </a:rPr>
              <a:t>sedimentary</a:t>
            </a:r>
          </a:p>
          <a:p>
            <a:pPr algn="ctr">
              <a:buFontTx/>
              <a:buNone/>
            </a:pPr>
            <a:r>
              <a:rPr lang="en-US" sz="3800" b="1"/>
              <a:t> </a:t>
            </a:r>
            <a:r>
              <a:rPr lang="en-US" sz="3800" b="1">
                <a:solidFill>
                  <a:srgbClr val="993300"/>
                </a:solidFill>
              </a:rPr>
              <a:t>metamorphic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5715000" cy="1020762"/>
          </a:xfrm>
          <a:noFill/>
          <a:ln>
            <a:solidFill>
              <a:srgbClr val="800000"/>
            </a:solidFill>
          </a:ln>
        </p:spPr>
        <p:txBody>
          <a:bodyPr/>
          <a:lstStyle/>
          <a:p>
            <a:r>
              <a:rPr lang="en-US"/>
              <a:t>Rock Classification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783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3500" b="1">
                <a:solidFill>
                  <a:srgbClr val="FF0000"/>
                </a:solidFill>
              </a:rPr>
              <a:t>How it was formed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pPr marL="990600" lvl="1" indent="-533400"/>
            <a:r>
              <a:rPr lang="en-US" sz="3200"/>
              <a:t>igneous, metamorphic, sedimentary</a:t>
            </a:r>
          </a:p>
          <a:p>
            <a:pPr marL="990600" lvl="1" indent="-533400">
              <a:buFontTx/>
              <a:buNone/>
            </a:pPr>
            <a:endParaRPr lang="en-US" sz="3200"/>
          </a:p>
          <a:p>
            <a:pPr marL="609600" indent="-609600">
              <a:buFontTx/>
              <a:buAutoNum type="arabicPeriod"/>
            </a:pPr>
            <a:r>
              <a:rPr lang="en-US" sz="3500" b="1" u="sng">
                <a:solidFill>
                  <a:schemeClr val="accent2"/>
                </a:solidFill>
              </a:rPr>
              <a:t>Composition</a:t>
            </a:r>
            <a:r>
              <a:rPr lang="en-US"/>
              <a:t>: the chemical makeup of</a:t>
            </a:r>
          </a:p>
          <a:p>
            <a:pPr marL="609600" indent="-609600">
              <a:buFontTx/>
              <a:buNone/>
            </a:pPr>
            <a:r>
              <a:rPr lang="en-US"/>
              <a:t>					the rock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rgbClr val="00FF00"/>
                </a:solidFill>
              </a:rPr>
              <a:t>3.</a:t>
            </a:r>
            <a:r>
              <a:rPr lang="en-US" b="1"/>
              <a:t> </a:t>
            </a:r>
            <a:r>
              <a:rPr lang="en-US" sz="3500" b="1" u="sng">
                <a:solidFill>
                  <a:srgbClr val="00FF00"/>
                </a:solidFill>
              </a:rPr>
              <a:t>Texture</a:t>
            </a:r>
            <a:r>
              <a:rPr lang="en-US"/>
              <a:t>: quality of the rock based on the</a:t>
            </a:r>
          </a:p>
          <a:p>
            <a:pPr marL="609600" indent="-609600">
              <a:buFontTx/>
              <a:buNone/>
            </a:pPr>
            <a:r>
              <a:rPr lang="en-US"/>
              <a:t>			     rock’s grains</a:t>
            </a:r>
          </a:p>
          <a:p>
            <a:pPr marL="609600" indent="-609600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257800" cy="715963"/>
          </a:xfrm>
          <a:noFill/>
          <a:ln>
            <a:solidFill>
              <a:srgbClr val="800000"/>
            </a:solidFill>
          </a:ln>
        </p:spPr>
        <p:txBody>
          <a:bodyPr/>
          <a:lstStyle/>
          <a:p>
            <a:r>
              <a:rPr lang="en-US" sz="4000" b="1"/>
              <a:t/>
            </a:r>
            <a:br>
              <a:rPr lang="en-US" sz="4000" b="1"/>
            </a:br>
            <a:r>
              <a:rPr lang="en-US" sz="4000" b="1">
                <a:solidFill>
                  <a:srgbClr val="FF0000"/>
                </a:solidFill>
              </a:rPr>
              <a:t>Igneous Rock</a:t>
            </a:r>
            <a:br>
              <a:rPr lang="en-US" sz="4000" b="1">
                <a:solidFill>
                  <a:srgbClr val="FF0000"/>
                </a:solidFill>
              </a:rPr>
            </a:b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sz="3500" b="1" u="sng">
                <a:solidFill>
                  <a:srgbClr val="993300"/>
                </a:solidFill>
                <a:latin typeface="Franklin Gothic Medium" pitchFamily="34" charset="0"/>
              </a:rPr>
              <a:t>Igneous</a:t>
            </a:r>
            <a:r>
              <a:rPr lang="en-US" sz="3500">
                <a:latin typeface="Franklin Gothic Medium" pitchFamily="34" charset="0"/>
              </a:rPr>
              <a:t>: made from </a:t>
            </a:r>
            <a:r>
              <a:rPr lang="en-US" sz="3500">
                <a:solidFill>
                  <a:srgbClr val="FF0000"/>
                </a:solidFill>
                <a:latin typeface="Franklin Gothic Medium" pitchFamily="34" charset="0"/>
              </a:rPr>
              <a:t>fire</a:t>
            </a:r>
            <a:r>
              <a:rPr lang="en-US" sz="3500">
                <a:latin typeface="Franklin Gothic Medium" pitchFamily="34" charset="0"/>
              </a:rPr>
              <a:t> or </a:t>
            </a:r>
            <a:r>
              <a:rPr lang="en-US" sz="3500">
                <a:solidFill>
                  <a:srgbClr val="FF0000"/>
                </a:solidFill>
                <a:latin typeface="Franklin Gothic Medium" pitchFamily="34" charset="0"/>
              </a:rPr>
              <a:t>heat</a:t>
            </a:r>
          </a:p>
          <a:p>
            <a:pPr>
              <a:buFontTx/>
              <a:buNone/>
            </a:pPr>
            <a:endParaRPr lang="en-US" sz="1500">
              <a:latin typeface="Franklin Gothic Medium" pitchFamily="34" charset="0"/>
            </a:endParaRPr>
          </a:p>
          <a:p>
            <a:r>
              <a:rPr lang="en-US" sz="3500">
                <a:latin typeface="Franklin Gothic Medium" pitchFamily="34" charset="0"/>
              </a:rPr>
              <a:t>form when molten rock cools and turns to solid rock</a:t>
            </a:r>
          </a:p>
          <a:p>
            <a:endParaRPr lang="en-US" sz="1500">
              <a:latin typeface="Franklin Gothic Medium" pitchFamily="34" charset="0"/>
            </a:endParaRPr>
          </a:p>
          <a:p>
            <a:pPr>
              <a:buFontTx/>
              <a:buNone/>
            </a:pPr>
            <a:r>
              <a:rPr lang="en-US" sz="3900" b="1" u="sng">
                <a:solidFill>
                  <a:srgbClr val="993300"/>
                </a:solidFill>
                <a:latin typeface="Comic Sans MS" pitchFamily="66" charset="0"/>
              </a:rPr>
              <a:t>magma</a:t>
            </a:r>
            <a:r>
              <a:rPr lang="en-US" sz="3900">
                <a:latin typeface="Comic Sans MS" pitchFamily="66" charset="0"/>
              </a:rPr>
              <a:t>: when molten rock is liquid 		&amp; inside the earth</a:t>
            </a:r>
          </a:p>
          <a:p>
            <a:pPr>
              <a:buFontTx/>
              <a:buNone/>
            </a:pPr>
            <a:endParaRPr lang="en-US" sz="16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3900" b="1" u="sng">
                <a:solidFill>
                  <a:srgbClr val="993300"/>
                </a:solidFill>
                <a:latin typeface="Comic Sans MS" pitchFamily="66" charset="0"/>
              </a:rPr>
              <a:t>lava</a:t>
            </a:r>
            <a:r>
              <a:rPr lang="en-US" sz="3900">
                <a:latin typeface="Comic Sans MS" pitchFamily="66" charset="0"/>
              </a:rPr>
              <a:t>: when the magma gets up to 	  the surface and flows out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algn="ctr">
              <a:buFontTx/>
              <a:buNone/>
            </a:pPr>
            <a:endParaRPr lang="en-US">
              <a:latin typeface="Comic Sans MS" pitchFamily="66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rock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Where is an igneous rock such as pumice most likely formed? </a:t>
            </a:r>
            <a:endParaRPr lang="en-US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 	in a desert 	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B. 	in a creek bed 	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C. 	near a volcano 	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D. 	under a glacier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z="5000" b="1">
                <a:solidFill>
                  <a:schemeClr val="accent2"/>
                </a:solidFill>
              </a:rPr>
              <a:t>Sedimentary Rocks</a:t>
            </a:r>
          </a:p>
        </p:txBody>
      </p:sp>
      <p:pic>
        <p:nvPicPr>
          <p:cNvPr id="45059" name="Picture 3" descr="utah_sand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127500" cy="4210050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45060" name="Picture 4" descr="sedimentary%20r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3657600" cy="2743200"/>
          </a:xfrm>
          <a:prstGeom prst="rect">
            <a:avLst/>
          </a:prstGeom>
          <a:solidFill>
            <a:srgbClr val="33CCCC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5061" name="Picture 5" descr="grandcany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62400"/>
            <a:ext cx="3771900" cy="2514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838200" y="152400"/>
            <a:ext cx="7239000" cy="1143000"/>
          </a:xfrm>
          <a:prstGeom prst="ellipse">
            <a:avLst/>
          </a:prstGeom>
          <a:noFill/>
          <a:ln w="38100">
            <a:solidFill>
              <a:srgbClr val="33CCCC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Sedimentary Rock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1371600"/>
            <a:ext cx="5410200" cy="4525963"/>
          </a:xfrm>
        </p:spPr>
        <p:txBody>
          <a:bodyPr/>
          <a:lstStyle/>
          <a:p>
            <a:pPr lvl="1" algn="ctr">
              <a:buFontTx/>
              <a:buNone/>
            </a:pPr>
            <a:r>
              <a:rPr lang="en-US" sz="2400"/>
              <a:t>   </a:t>
            </a:r>
            <a:r>
              <a:rPr lang="en-US" sz="3600" u="sng"/>
              <a:t>Any rock</a:t>
            </a:r>
            <a:r>
              <a:rPr lang="en-US" sz="3600"/>
              <a:t> </a:t>
            </a:r>
          </a:p>
          <a:p>
            <a:pPr lvl="1" algn="ctr">
              <a:buFontTx/>
              <a:buNone/>
            </a:pPr>
            <a:r>
              <a:rPr lang="en-US" sz="3000"/>
              <a:t>(igneous, sedimentary, or metamorphic)</a:t>
            </a:r>
            <a:r>
              <a:rPr lang="en-US"/>
              <a:t> </a:t>
            </a:r>
          </a:p>
          <a:p>
            <a:pPr lvl="1" algn="ctr">
              <a:buFontTx/>
              <a:buNone/>
            </a:pPr>
            <a:r>
              <a:rPr lang="en-US" sz="3600"/>
              <a:t>exposed at the Earth's surface can become a </a:t>
            </a:r>
            <a:r>
              <a:rPr lang="en-US" sz="3600">
                <a:solidFill>
                  <a:schemeClr val="accent2"/>
                </a:solidFill>
              </a:rPr>
              <a:t>sedimentary rock</a:t>
            </a:r>
          </a:p>
          <a:p>
            <a:pPr lvl="1">
              <a:buFontTx/>
              <a:buNone/>
            </a:pPr>
            <a:endParaRPr lang="en-US" sz="3600"/>
          </a:p>
        </p:txBody>
      </p:sp>
      <p:pic>
        <p:nvPicPr>
          <p:cNvPr id="46084" name="Picture 4" descr="sedcir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957513"/>
            <a:ext cx="3824288" cy="3644900"/>
          </a:xfrm>
          <a:noFill/>
          <a:ln/>
        </p:spPr>
      </p:pic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1828800" y="228600"/>
            <a:ext cx="5638800" cy="1219200"/>
          </a:xfrm>
          <a:prstGeom prst="ellipse">
            <a:avLst/>
          </a:prstGeom>
          <a:noFill/>
          <a:ln w="38100" cmpd="dbl">
            <a:solidFill>
              <a:srgbClr val="33CCCC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 w="57150" cap="flat" cmpd="thinThick">
            <a:solidFill>
              <a:srgbClr val="000080"/>
            </a:solidFill>
            <a:prstDash val="dash"/>
          </a:ln>
        </p:spPr>
        <p:txBody>
          <a:bodyPr/>
          <a:lstStyle/>
          <a:p>
            <a:r>
              <a:rPr lang="en-US" sz="4000"/>
              <a:t>How do </a:t>
            </a:r>
            <a:r>
              <a:rPr lang="en-US" sz="4000">
                <a:solidFill>
                  <a:schemeClr val="accent2"/>
                </a:solidFill>
              </a:rPr>
              <a:t>sedimentary rocks</a:t>
            </a:r>
            <a:r>
              <a:rPr lang="en-US" sz="4000"/>
              <a:t> form?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5029200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en-US" b="1"/>
              <a:t>1)   </a:t>
            </a:r>
            <a:r>
              <a:rPr lang="en-US" b="1" u="sng">
                <a:solidFill>
                  <a:srgbClr val="FF6600"/>
                </a:solidFill>
              </a:rPr>
              <a:t>Weathering</a:t>
            </a:r>
            <a:r>
              <a:rPr lang="en-US"/>
              <a:t> : process in which water, wind, 			ice &amp; heat break down rock into 			</a:t>
            </a:r>
            <a:r>
              <a:rPr lang="en-US">
                <a:solidFill>
                  <a:schemeClr val="accent2"/>
                </a:solidFill>
              </a:rPr>
              <a:t>sediments</a:t>
            </a:r>
          </a:p>
          <a:p>
            <a:pPr marL="990600" lvl="1" indent="-533400">
              <a:buFontTx/>
              <a:buNone/>
            </a:pPr>
            <a:endParaRPr lang="en-US" sz="1500">
              <a:solidFill>
                <a:schemeClr val="accent2"/>
              </a:solidFill>
            </a:endParaRPr>
          </a:p>
          <a:p>
            <a:pPr marL="990600" lvl="1" indent="-533400">
              <a:buFontTx/>
              <a:buNone/>
            </a:pPr>
            <a:endParaRPr lang="en-US" sz="500">
              <a:solidFill>
                <a:schemeClr val="accent2"/>
              </a:solidFill>
            </a:endParaRPr>
          </a:p>
          <a:p>
            <a:pPr marL="990600" lvl="1" indent="-533400">
              <a:buFontTx/>
              <a:buNone/>
            </a:pPr>
            <a:r>
              <a:rPr lang="en-US" b="1"/>
              <a:t>2)   </a:t>
            </a:r>
            <a:r>
              <a:rPr lang="en-US" b="1" u="sng">
                <a:solidFill>
                  <a:srgbClr val="FF6600"/>
                </a:solidFill>
              </a:rPr>
              <a:t>Erosion</a:t>
            </a:r>
            <a:r>
              <a:rPr lang="en-US"/>
              <a:t>: process in which water, wind, ice 			&amp; gravity erode and move 				</a:t>
            </a:r>
            <a:r>
              <a:rPr lang="en-US">
                <a:solidFill>
                  <a:schemeClr val="accent2"/>
                </a:solidFill>
              </a:rPr>
              <a:t>sediments</a:t>
            </a:r>
          </a:p>
          <a:p>
            <a:pPr marL="990600" lvl="1" indent="-533400">
              <a:buFontTx/>
              <a:buNone/>
            </a:pPr>
            <a:endParaRPr lang="en-US" sz="1500">
              <a:solidFill>
                <a:schemeClr val="accent2"/>
              </a:solidFill>
            </a:endParaRPr>
          </a:p>
          <a:p>
            <a:pPr marL="990600" lvl="1" indent="-533400">
              <a:buFontTx/>
              <a:buNone/>
            </a:pPr>
            <a:endParaRPr lang="en-US" sz="500"/>
          </a:p>
          <a:p>
            <a:pPr marL="990600" lvl="1" indent="-533400">
              <a:buFontTx/>
              <a:buNone/>
            </a:pPr>
            <a:r>
              <a:rPr lang="en-US" b="1"/>
              <a:t>3)  </a:t>
            </a:r>
            <a:r>
              <a:rPr lang="en-US" b="1" u="sng">
                <a:solidFill>
                  <a:srgbClr val="FF6600"/>
                </a:solidFill>
              </a:rPr>
              <a:t>Deposition</a:t>
            </a:r>
            <a:r>
              <a:rPr lang="en-US"/>
              <a:t>: process in which </a:t>
            </a:r>
            <a:r>
              <a:rPr lang="en-US">
                <a:solidFill>
                  <a:schemeClr val="accent2"/>
                </a:solidFill>
              </a:rPr>
              <a:t>sediments</a:t>
            </a:r>
            <a:r>
              <a:rPr lang="en-US"/>
              <a:t> 			move by erosion are dropped and 			come to rest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 w="57150" cap="flat" cmpd="thinThick">
            <a:solidFill>
              <a:srgbClr val="000080"/>
            </a:solidFill>
            <a:prstDash val="dash"/>
          </a:ln>
        </p:spPr>
        <p:txBody>
          <a:bodyPr/>
          <a:lstStyle/>
          <a:p>
            <a:r>
              <a:rPr lang="en-US" sz="4000"/>
              <a:t>How do </a:t>
            </a:r>
            <a:r>
              <a:rPr lang="en-US" sz="4000">
                <a:solidFill>
                  <a:schemeClr val="accent2"/>
                </a:solidFill>
              </a:rPr>
              <a:t>sedimentary rocks</a:t>
            </a:r>
            <a:r>
              <a:rPr lang="en-US" sz="4000"/>
              <a:t> form?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525963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en-US" sz="3000" b="1"/>
              <a:t>4) </a:t>
            </a:r>
            <a:r>
              <a:rPr lang="en-US" sz="3000" b="1" u="sng">
                <a:solidFill>
                  <a:srgbClr val="FF6600"/>
                </a:solidFill>
              </a:rPr>
              <a:t>Compaction</a:t>
            </a:r>
            <a:r>
              <a:rPr lang="en-US" sz="3000"/>
              <a:t>:  new layers push down on 				old layers, compacting 				them</a:t>
            </a:r>
            <a:endParaRPr lang="en-US" sz="3000" b="1" u="sng"/>
          </a:p>
          <a:p>
            <a:pPr marL="990600" lvl="1" indent="-533400">
              <a:buFontTx/>
              <a:buNone/>
            </a:pPr>
            <a:endParaRPr lang="en-US" sz="3000"/>
          </a:p>
          <a:p>
            <a:pPr marL="990600" lvl="1" indent="-533400">
              <a:buFontTx/>
              <a:buNone/>
            </a:pPr>
            <a:r>
              <a:rPr lang="en-US" sz="3000" b="1"/>
              <a:t>5)  </a:t>
            </a:r>
            <a:r>
              <a:rPr lang="en-US" sz="3000" b="1" u="sng">
                <a:solidFill>
                  <a:srgbClr val="FF6600"/>
                </a:solidFill>
              </a:rPr>
              <a:t>Cementation</a:t>
            </a:r>
            <a:r>
              <a:rPr lang="en-US" sz="3000"/>
              <a:t>:  dissolved minerals in water 			glue</a:t>
            </a:r>
            <a:r>
              <a:rPr lang="en-US" b="1"/>
              <a:t> </a:t>
            </a:r>
            <a:r>
              <a:rPr lang="en-US" sz="3000"/>
              <a:t>the sediments 					together</a:t>
            </a:r>
            <a:endParaRPr lang="en-US" sz="3000" b="1" u="sng"/>
          </a:p>
          <a:p>
            <a:pPr marL="609600" indent="-6096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733179" cy="597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5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8229600" cy="838200"/>
          </a:xfrm>
        </p:spPr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Accepted </a:t>
            </a:r>
            <a:r>
              <a:rPr lang="en-US" dirty="0"/>
              <a:t>Theory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05200"/>
            <a:ext cx="8229600" cy="2819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/>
              <a:t>	</a:t>
            </a:r>
            <a:r>
              <a:rPr lang="en-US" sz="3600"/>
              <a:t>A large Mars- sized object collided with Earth while Earth was still forming &amp; part of  the mantle was blasted into orbit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1219200" y="2286000"/>
            <a:ext cx="7162800" cy="1066800"/>
          </a:xfrm>
          <a:prstGeom prst="plaque">
            <a:avLst>
              <a:gd name="adj" fmla="val 16667"/>
            </a:avLst>
          </a:prstGeom>
          <a:noFill/>
          <a:ln w="38100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57200" y="3505200"/>
            <a:ext cx="685800" cy="685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8153400" y="5638800"/>
            <a:ext cx="609600" cy="685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6699FF"/>
                </a:solidFill>
              </a:rPr>
              <a:t>How did the Moon Form?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914400" y="381000"/>
            <a:ext cx="7239000" cy="1371600"/>
          </a:xfrm>
          <a:prstGeom prst="downArrowCallout">
            <a:avLst>
              <a:gd name="adj1" fmla="val 131944"/>
              <a:gd name="adj2" fmla="val 131944"/>
              <a:gd name="adj3" fmla="val 16667"/>
              <a:gd name="adj4" fmla="val 66667"/>
            </a:avLst>
          </a:prstGeom>
          <a:noFill/>
          <a:ln w="28575">
            <a:solidFill>
              <a:srgbClr val="00FF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Sedimentary Rock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/>
              <a:t>Stratification</a:t>
            </a:r>
            <a:r>
              <a:rPr lang="en-US" sz="2800" b="1"/>
              <a:t>: Usually form in strata (layers)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500" b="1"/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000"/>
              <a:t> tells us what the Earth's surface was like in the geologic past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200"/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000"/>
              <a:t>can contain fossils that tell us about the animals and plants or show the climate in an area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200"/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000"/>
              <a:t> Sedimentary rocks are also important because they may contain water for drinking or fossil fuel (oil and gas)</a:t>
            </a:r>
          </a:p>
          <a:p>
            <a:pPr>
              <a:lnSpc>
                <a:spcPct val="90000"/>
              </a:lnSpc>
            </a:pPr>
            <a:endParaRPr lang="en-US" sz="3000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676400" y="381000"/>
            <a:ext cx="5943600" cy="990600"/>
          </a:xfrm>
          <a:prstGeom prst="ellipse">
            <a:avLst/>
          </a:prstGeom>
          <a:noFill/>
          <a:ln w="38100" cmpd="dbl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638800" cy="1143000"/>
          </a:xfrm>
          <a:noFill/>
          <a:ln w="76200" cap="flat" cmpd="tri">
            <a:solidFill>
              <a:srgbClr val="996633"/>
            </a:solidFill>
            <a:prstDash val="lgDash"/>
          </a:ln>
        </p:spPr>
        <p:txBody>
          <a:bodyPr/>
          <a:lstStyle/>
          <a:p>
            <a:r>
              <a:rPr lang="en-US" b="1">
                <a:solidFill>
                  <a:srgbClr val="CCCC00"/>
                </a:solidFill>
              </a:rPr>
              <a:t>Metamorphic Rock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500"/>
              <a:t>Any rock (igneous, sedimentary, or metamorphic) can become a </a:t>
            </a:r>
            <a:r>
              <a:rPr lang="en-US" sz="3500" b="1"/>
              <a:t>metamorphic</a:t>
            </a:r>
            <a:r>
              <a:rPr lang="en-US" sz="3500"/>
              <a:t> rock </a:t>
            </a: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400"/>
          </a:p>
        </p:txBody>
      </p:sp>
      <p:pic>
        <p:nvPicPr>
          <p:cNvPr id="50180" name="Picture 4" descr="uesc_09_img05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4419600"/>
            <a:ext cx="3352800" cy="1963738"/>
          </a:xfrm>
          <a:noFill/>
          <a:ln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38200" y="3657600"/>
            <a:ext cx="7924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The term "metamorphic" : to change form</a:t>
            </a:r>
          </a:p>
          <a:p>
            <a:endParaRPr lang="en-US" sz="1200"/>
          </a:p>
          <a:p>
            <a:pPr>
              <a:buFont typeface="Wingdings" pitchFamily="2" charset="2"/>
              <a:buChar char="ü"/>
            </a:pPr>
            <a:r>
              <a:rPr lang="en-US" sz="3200"/>
              <a:t>meta = change</a:t>
            </a:r>
          </a:p>
          <a:p>
            <a:pPr>
              <a:buFont typeface="Wingdings" pitchFamily="2" charset="2"/>
              <a:buChar char="ü"/>
            </a:pPr>
            <a:r>
              <a:rPr lang="en-US" sz="3200"/>
              <a:t>morph =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marL="609600" indent="-609600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Extreme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Temperatures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or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Pressures  are needed</a:t>
            </a:r>
            <a:r>
              <a:rPr lang="en-US" dirty="0" smtClean="0">
                <a:latin typeface="Comic Sans MS" pitchFamily="66" charset="0"/>
              </a:rPr>
              <a:t>:</a:t>
            </a:r>
            <a:endParaRPr lang="en-US" dirty="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en-US" sz="1000" dirty="0">
                <a:latin typeface="Comic Sans MS" pitchFamily="66" charset="0"/>
              </a:rPr>
              <a:t> </a:t>
            </a:r>
          </a:p>
          <a:p>
            <a:pPr marL="990600" lvl="1" indent="-533400">
              <a:buFontTx/>
              <a:buAutoNum type="arabicParenR"/>
            </a:pPr>
            <a:r>
              <a:rPr lang="en-US" dirty="0" smtClean="0">
                <a:latin typeface="Comic Sans MS" pitchFamily="66" charset="0"/>
              </a:rPr>
              <a:t>Minerals in rock can rearrange </a:t>
            </a:r>
            <a:r>
              <a:rPr lang="en-US" dirty="0">
                <a:latin typeface="Comic Sans MS" pitchFamily="66" charset="0"/>
              </a:rPr>
              <a:t>themselves into layers </a:t>
            </a:r>
            <a:r>
              <a:rPr lang="en-US" sz="3200" b="1" dirty="0">
                <a:latin typeface="Comic Sans MS" pitchFamily="66" charset="0"/>
              </a:rPr>
              <a:t>or</a:t>
            </a:r>
            <a:r>
              <a:rPr lang="en-US" dirty="0">
                <a:latin typeface="Comic Sans MS" pitchFamily="66" charset="0"/>
              </a:rPr>
              <a:t> recrystallize </a:t>
            </a:r>
            <a:endParaRPr lang="en-US" dirty="0" smtClean="0">
              <a:latin typeface="Comic Sans MS" pitchFamily="66" charset="0"/>
            </a:endParaRPr>
          </a:p>
          <a:p>
            <a:pPr marL="990600" lvl="1" indent="-533400">
              <a:buFontTx/>
              <a:buAutoNum type="arabicParenR"/>
            </a:pPr>
            <a:r>
              <a:rPr lang="en-US" dirty="0" smtClean="0">
                <a:latin typeface="Comic Sans MS" pitchFamily="66" charset="0"/>
              </a:rPr>
              <a:t>they </a:t>
            </a:r>
            <a:r>
              <a:rPr lang="en-US" dirty="0">
                <a:latin typeface="Comic Sans MS" pitchFamily="66" charset="0"/>
              </a:rPr>
              <a:t>are </a:t>
            </a:r>
            <a:r>
              <a:rPr lang="en-US" dirty="0" smtClean="0">
                <a:latin typeface="Comic Sans MS" pitchFamily="66" charset="0"/>
              </a:rPr>
              <a:t>more </a:t>
            </a:r>
            <a:r>
              <a:rPr lang="en-US" dirty="0">
                <a:latin typeface="Comic Sans MS" pitchFamily="66" charset="0"/>
              </a:rPr>
              <a:t>stable in their new conditions</a:t>
            </a:r>
          </a:p>
          <a:p>
            <a:pPr marL="990600" lvl="1" indent="-533400" algn="ctr">
              <a:buFontTx/>
              <a:buNone/>
            </a:pPr>
            <a:r>
              <a:rPr lang="en-US" sz="3200" b="1" dirty="0">
                <a:latin typeface="Comic Sans MS" pitchFamily="66" charset="0"/>
              </a:rPr>
              <a:t>All without melting!</a:t>
            </a:r>
          </a:p>
          <a:p>
            <a:pPr marL="990600" lvl="1" indent="-533400">
              <a:buFontTx/>
              <a:buNone/>
            </a:pPr>
            <a:endParaRPr lang="en-US" sz="3200" dirty="0"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828800" y="304800"/>
            <a:ext cx="5638800" cy="914400"/>
          </a:xfrm>
          <a:prstGeom prst="rect">
            <a:avLst/>
          </a:prstGeom>
          <a:noFill/>
          <a:ln w="76200" cmpd="tri">
            <a:solidFill>
              <a:srgbClr val="996633"/>
            </a:solidFill>
            <a:prstDash val="lgDash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CCCC00"/>
                </a:solidFill>
              </a:rPr>
              <a:t>Metamorphic Rock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OGL98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1338"/>
            <a:ext cx="7848600" cy="600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The Rock Cycle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143000"/>
            <a:ext cx="7162800" cy="5351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Which of the following areas is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most likely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to form metamorphic rocks such as gneiss and schist? </a:t>
            </a:r>
            <a:endParaRPr lang="en-US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 	a sea floor 	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B. 	a windblown desert 	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C. 	a site deep underground 	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D. 	a site covered by a glacier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 rot="-498616">
            <a:off x="0" y="762000"/>
            <a:ext cx="7772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>
                <a:solidFill>
                  <a:srgbClr val="008080"/>
                </a:solidFill>
                <a:latin typeface="Comic Sans MS" pitchFamily="66" charset="0"/>
              </a:rPr>
              <a:t>The Rock &amp; Fossil Record</a:t>
            </a:r>
          </a:p>
        </p:txBody>
      </p:sp>
      <p:pic>
        <p:nvPicPr>
          <p:cNvPr id="54275" name="Picture 3" descr="rapid-fossils-ammoni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2098675" cy="2495550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</p:pic>
      <p:pic>
        <p:nvPicPr>
          <p:cNvPr id="54276" name="Picture 4" descr="fossil4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495800"/>
            <a:ext cx="2600325" cy="17541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7" name="Picture 5" descr="crayfish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495800"/>
            <a:ext cx="2819400" cy="197167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4278" name="Picture 6" descr="trilobyt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743200"/>
            <a:ext cx="2600325" cy="16129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54279" name="Picture 7" descr="T%2520rex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94063" y="1905000"/>
            <a:ext cx="1960562" cy="2428875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33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300" dirty="0">
                <a:latin typeface="Comic Sans MS" pitchFamily="66" charset="0"/>
              </a:rPr>
              <a:t>Fossils can tell scientists whether the climate in an area was cooler or wetter in an area than it is at present.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3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3300" dirty="0">
                <a:latin typeface="Comic Sans MS" pitchFamily="66" charset="0"/>
              </a:rPr>
              <a:t>By studying the relationships between fossils, scientists can interpret how life has changed over time.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300" dirty="0">
              <a:latin typeface="Comic Sans MS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Comic Sans MS" pitchFamily="66" charset="0"/>
              </a:rPr>
              <a:t>Using Fossils to Interpret the Past</a:t>
            </a:r>
            <a:endParaRPr lang="en-US" sz="4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A researcher found shark fossils on top of a mountain. This evidence suggests which of the following about this region?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A. It </a:t>
            </a:r>
            <a:r>
              <a:rPr lang="en-US" sz="2400" dirty="0">
                <a:latin typeface="Comic Sans MS" panose="030F0702030302020204" pitchFamily="66" charset="0"/>
              </a:rPr>
              <a:t>was once below a waterfall.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B. It </a:t>
            </a:r>
            <a:r>
              <a:rPr lang="en-US" sz="2400" dirty="0">
                <a:latin typeface="Comic Sans MS" panose="030F0702030302020204" pitchFamily="66" charset="0"/>
              </a:rPr>
              <a:t>was once part of a riverbed.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C. It </a:t>
            </a:r>
            <a:r>
              <a:rPr lang="en-US" sz="2400" dirty="0">
                <a:latin typeface="Comic Sans MS" panose="030F0702030302020204" pitchFamily="66" charset="0"/>
              </a:rPr>
              <a:t>was once covered by an ocean.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D. It </a:t>
            </a:r>
            <a:r>
              <a:rPr lang="en-US" sz="2400" dirty="0">
                <a:latin typeface="Comic Sans MS" panose="030F0702030302020204" pitchFamily="66" charset="0"/>
              </a:rPr>
              <a:t>was once near a freshwater lake.</a:t>
            </a:r>
          </a:p>
        </p:txBody>
      </p:sp>
    </p:spTree>
    <p:extLst>
      <p:ext uri="{BB962C8B-B14F-4D97-AF65-F5344CB8AC3E}">
        <p14:creationId xmlns:p14="http://schemas.microsoft.com/office/powerpoint/2010/main" val="37900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Times New Roman"/>
              </a:rPr>
              <a:t>The diagram below represents a cross-section of a cliff. It shows several rock layers containing fossils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/>
              <a:t>Which of the following layers of rock is </a:t>
            </a:r>
            <a:r>
              <a:rPr lang="en-US" sz="2400" b="1" dirty="0"/>
              <a:t>most likely </a:t>
            </a:r>
            <a:r>
              <a:rPr lang="en-US" sz="2400" dirty="0"/>
              <a:t>the youngest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A. 	the layer containing trilobites 	</a:t>
            </a:r>
          </a:p>
          <a:p>
            <a:r>
              <a:rPr lang="en-US" sz="2400" dirty="0"/>
              <a:t>B. 	the layer containing fishes 	</a:t>
            </a:r>
          </a:p>
          <a:p>
            <a:r>
              <a:rPr lang="en-US" sz="2400" dirty="0"/>
              <a:t>C. 	the layer containing amphibians 	</a:t>
            </a:r>
          </a:p>
          <a:p>
            <a:r>
              <a:rPr lang="en-US" sz="2400" dirty="0"/>
              <a:t>D. 	the layer containing dinosaur 	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64" y="2667000"/>
            <a:ext cx="3332536" cy="378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9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3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>
                <a:latin typeface="Comic Sans MS" pitchFamily="66" charset="0"/>
              </a:rPr>
              <a:t>Using Fossils to Date Rocks</a:t>
            </a:r>
            <a:endParaRPr lang="en-US" sz="40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>
                <a:solidFill>
                  <a:srgbClr val="FF0066"/>
                </a:solidFill>
                <a:latin typeface="Comic Sans MS" pitchFamily="66" charset="0"/>
              </a:rPr>
              <a:t>Index fossils</a:t>
            </a:r>
            <a:r>
              <a:rPr lang="en-US">
                <a:latin typeface="Comic Sans MS" pitchFamily="66" charset="0"/>
              </a:rPr>
              <a:t> :fossils of organisms that lived during a relatively short, well-defined geologic time span</a:t>
            </a:r>
          </a:p>
          <a:p>
            <a:pPr>
              <a:buFontTx/>
              <a:buNone/>
            </a:pPr>
            <a:endParaRPr lang="en-US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</a:t>
            </a:r>
            <a:r>
              <a:rPr lang="en-US" b="1">
                <a:solidFill>
                  <a:srgbClr val="0099FF"/>
                </a:solidFill>
                <a:latin typeface="Comic Sans MS" pitchFamily="66" charset="0"/>
              </a:rPr>
              <a:t>Ammonites </a:t>
            </a:r>
            <a:r>
              <a:rPr lang="en-US" b="1">
                <a:latin typeface="Comic Sans MS" pitchFamily="66" charset="0"/>
              </a:rPr>
              <a:t>-</a:t>
            </a:r>
            <a:r>
              <a:rPr lang="en-US">
                <a:latin typeface="Comic Sans MS" pitchFamily="66" charset="0"/>
              </a:rPr>
              <a:t> lived between 230 million and 208 million years ago </a:t>
            </a:r>
          </a:p>
          <a:p>
            <a:pPr algn="ctr">
              <a:buFontTx/>
              <a:buNone/>
            </a:pPr>
            <a:r>
              <a:rPr lang="en-US">
                <a:latin typeface="Comic Sans MS" pitchFamily="66" charset="0"/>
              </a:rPr>
              <a:t>and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</a:t>
            </a:r>
            <a:r>
              <a:rPr lang="en-US" b="1">
                <a:solidFill>
                  <a:srgbClr val="00CCFF"/>
                </a:solidFill>
                <a:latin typeface="Comic Sans MS" pitchFamily="66" charset="0"/>
              </a:rPr>
              <a:t>Trilobites </a:t>
            </a:r>
            <a:r>
              <a:rPr lang="en-US" b="1">
                <a:latin typeface="Comic Sans MS" pitchFamily="66" charset="0"/>
              </a:rPr>
              <a:t>- </a:t>
            </a:r>
            <a:r>
              <a:rPr lang="en-US">
                <a:latin typeface="Comic Sans MS" pitchFamily="66" charset="0"/>
              </a:rPr>
              <a:t>When scientists find they assume that the rock is approximately 400 million years old.</a:t>
            </a:r>
          </a:p>
          <a:p>
            <a:pPr>
              <a:buFontTx/>
              <a:buNone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Index fossils help scientists estimate the age of a rock because index fossil species only existed for a relatively short time. What happened to the species that are now used as index fossils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?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A.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They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became extinct. 	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B. 	They changed their diets. 	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C. 	They hid in marine sediments. 	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D. 	They migrated to new environments. 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91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990600"/>
            <a:ext cx="5257800" cy="1085850"/>
          </a:xfrm>
          <a:noFill/>
          <a:ln w="28575" cap="flat">
            <a:solidFill>
              <a:srgbClr val="FF0000"/>
            </a:solidFill>
            <a:prstDash val="lgDash"/>
          </a:ln>
        </p:spPr>
        <p:txBody>
          <a:bodyPr/>
          <a:lstStyle/>
          <a:p>
            <a:r>
              <a:rPr lang="en-US" sz="6500">
                <a:solidFill>
                  <a:srgbClr val="339966"/>
                </a:solidFill>
                <a:latin typeface="Bernard MT Condensed" pitchFamily="18" charset="0"/>
              </a:rPr>
              <a:t>Heat Transfer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819400"/>
            <a:ext cx="4572000" cy="2743200"/>
          </a:xfrm>
          <a:noFill/>
          <a:ln w="57150" cap="flat" cmpd="thinThick">
            <a:solidFill>
              <a:srgbClr val="FF0000"/>
            </a:solidFill>
            <a:prstDash val="dash"/>
          </a:ln>
        </p:spPr>
        <p:txBody>
          <a:bodyPr/>
          <a:lstStyle/>
          <a:p>
            <a:r>
              <a:rPr lang="en-US" sz="5000">
                <a:solidFill>
                  <a:srgbClr val="FF0000"/>
                </a:solidFill>
                <a:latin typeface="Benguiat Bk BT" pitchFamily="18" charset="0"/>
              </a:rPr>
              <a:t>Conduction</a:t>
            </a:r>
          </a:p>
          <a:p>
            <a:r>
              <a:rPr lang="en-US" sz="5000">
                <a:solidFill>
                  <a:srgbClr val="3366FF"/>
                </a:solidFill>
                <a:latin typeface="Benguiat Bk BT" pitchFamily="18" charset="0"/>
              </a:rPr>
              <a:t>Convection</a:t>
            </a:r>
          </a:p>
          <a:p>
            <a:r>
              <a:rPr lang="en-US" sz="5000">
                <a:solidFill>
                  <a:srgbClr val="CC00CC"/>
                </a:solidFill>
                <a:latin typeface="Benguiat Bk BT" pitchFamily="18" charset="0"/>
              </a:rPr>
              <a:t>Radiation</a:t>
            </a:r>
          </a:p>
        </p:txBody>
      </p:sp>
      <p:pic>
        <p:nvPicPr>
          <p:cNvPr id="180228" name="Picture 4" descr="j0104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19400"/>
            <a:ext cx="264795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4876800" cy="884238"/>
          </a:xfrm>
          <a:solidFill>
            <a:srgbClr val="FF5050"/>
          </a:solidFill>
          <a:ln>
            <a:solidFill>
              <a:srgbClr val="99CC00"/>
            </a:solidFill>
          </a:ln>
        </p:spPr>
        <p:txBody>
          <a:bodyPr/>
          <a:lstStyle/>
          <a:p>
            <a:r>
              <a:rPr lang="en-US" b="1"/>
              <a:t>Thermal energy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aka- (</a:t>
            </a:r>
            <a:r>
              <a:rPr lang="en-US" sz="5500" b="1">
                <a:latin typeface="Chiller" pitchFamily="82" charset="0"/>
              </a:rPr>
              <a:t>heat energy</a:t>
            </a:r>
            <a:r>
              <a:rPr lang="en-US"/>
              <a:t>) </a:t>
            </a:r>
          </a:p>
          <a:p>
            <a:pPr algn="ctr">
              <a:buFontTx/>
              <a:buBlip>
                <a:blip r:embed="rId2"/>
              </a:buBlip>
            </a:pPr>
            <a:r>
              <a:rPr lang="en-US"/>
              <a:t>moves from one place to another because of the </a:t>
            </a:r>
            <a:r>
              <a:rPr lang="en-US" b="1"/>
              <a:t>difference in temperature</a:t>
            </a:r>
            <a:r>
              <a:rPr lang="en-US"/>
              <a:t> </a:t>
            </a:r>
          </a:p>
          <a:p>
            <a:pPr algn="ctr">
              <a:buFontTx/>
              <a:buBlip>
                <a:blip r:embed="rId2"/>
              </a:buBlip>
            </a:pPr>
            <a:r>
              <a:rPr lang="en-US"/>
              <a:t>The energy transfer is always from </a:t>
            </a:r>
            <a:r>
              <a:rPr lang="en-US" b="1"/>
              <a:t>hot</a:t>
            </a:r>
            <a:r>
              <a:rPr lang="en-US"/>
              <a:t> to </a:t>
            </a:r>
            <a:r>
              <a:rPr lang="en-US" b="1"/>
              <a:t>cold</a:t>
            </a:r>
            <a:r>
              <a:rPr lang="en-US"/>
              <a:t> and it can happen in three ways:</a:t>
            </a:r>
            <a:endParaRPr lang="en-US" b="1"/>
          </a:p>
          <a:p>
            <a:pPr algn="ctr">
              <a:buFontTx/>
              <a:buNone/>
            </a:pPr>
            <a:r>
              <a:rPr lang="en-US" b="1">
                <a:solidFill>
                  <a:srgbClr val="00FF00"/>
                </a:solidFill>
              </a:rPr>
              <a:t>Conduction</a:t>
            </a:r>
            <a:endParaRPr lang="en-US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Convection</a:t>
            </a:r>
            <a:endParaRPr lang="en-US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en-US" b="1">
                <a:solidFill>
                  <a:srgbClr val="00FFFF"/>
                </a:solidFill>
              </a:rPr>
              <a:t>Radiation</a:t>
            </a:r>
            <a:endParaRPr lang="en-US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3200400" cy="762000"/>
          </a:xfrm>
        </p:spPr>
        <p:txBody>
          <a:bodyPr/>
          <a:lstStyle/>
          <a:p>
            <a:r>
              <a:rPr lang="en-US" sz="5000" b="1">
                <a:solidFill>
                  <a:srgbClr val="FF3300"/>
                </a:solidFill>
                <a:latin typeface="Benguiat Bk BT" pitchFamily="18" charset="0"/>
              </a:rPr>
              <a:t>Radiation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5334000" cy="5334000"/>
          </a:xfrm>
          <a:noFill/>
          <a:ln w="76200" cap="flat" cmpd="tri">
            <a:solidFill>
              <a:srgbClr val="993366"/>
            </a:solidFill>
            <a:prstDash val="lgDashDot"/>
          </a:ln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sz="3000"/>
              <a:t>Electromagnetic waves that directly transport ENERGY through space. </a:t>
            </a:r>
          </a:p>
          <a:p>
            <a:pPr>
              <a:buFontTx/>
              <a:buNone/>
            </a:pPr>
            <a:endParaRPr lang="en-US" sz="3000"/>
          </a:p>
          <a:p>
            <a:pPr>
              <a:buFontTx/>
              <a:buBlip>
                <a:blip r:embed="rId2"/>
              </a:buBlip>
            </a:pPr>
            <a:r>
              <a:rPr lang="en-US" sz="3000"/>
              <a:t>Sunlight is a form of radiation that is radiated through space to our planet without the aid of fluids or solids. The energy travels through nothingness! Just think of it!</a:t>
            </a:r>
          </a:p>
          <a:p>
            <a:pPr lvl="1">
              <a:buFontTx/>
              <a:buNone/>
            </a:pPr>
            <a:endParaRPr lang="en-US" sz="3000"/>
          </a:p>
        </p:txBody>
      </p:sp>
      <p:pic>
        <p:nvPicPr>
          <p:cNvPr id="182276" name="Picture 4" descr="Image1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20785526">
            <a:off x="6019800" y="2743200"/>
            <a:ext cx="2619375" cy="2451100"/>
          </a:xfrm>
          <a:noFill/>
          <a:ln/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 rot="425164">
            <a:off x="5791200" y="609600"/>
            <a:ext cx="3048000" cy="115411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CC00"/>
              </a:gs>
              <a:gs pos="100000">
                <a:srgbClr val="FF99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/>
              <a:t>Radiation does not need fluid, solid or gas to travel through.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3429000" cy="884238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Conduction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648200" cy="5638800"/>
          </a:xfrm>
          <a:noFill/>
          <a:ln w="38100" cap="flat" cmpd="dbl">
            <a:solidFill>
              <a:srgbClr val="008080"/>
            </a:solidFill>
            <a:prstDash val="lgDashDotDot"/>
          </a:ln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700"/>
              <a:t>the transfer of energy through matter from particle to particle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700"/>
              <a:t>or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700"/>
              <a:t>the transfer and distribution of heat energy from atom to atom within a substance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700"/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700"/>
              <a:t>Electrons become excited- this causes collisions which travel along an object, heating as it passes through.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en-US" sz="2500"/>
          </a:p>
        </p:txBody>
      </p:sp>
      <p:pic>
        <p:nvPicPr>
          <p:cNvPr id="184324" name="Picture 4" descr="Image1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1828800"/>
            <a:ext cx="2933700" cy="3467100"/>
          </a:xfrm>
          <a:noFill/>
          <a:ln/>
        </p:spPr>
      </p:pic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5410200" y="5334000"/>
            <a:ext cx="3352800" cy="1200150"/>
          </a:xfrm>
          <a:prstGeom prst="rect">
            <a:avLst/>
          </a:prstGeom>
          <a:noFill/>
          <a:ln w="9525">
            <a:pattFill prst="ltHorz">
              <a:fgClr>
                <a:srgbClr val="339966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A spoon in a cup of hot soup becomes warmer because the heat from the soup is conducted along the spoon.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6019800" y="381000"/>
            <a:ext cx="2133600" cy="1154113"/>
          </a:xfrm>
          <a:prstGeom prst="rect">
            <a:avLst/>
          </a:prstGeom>
          <a:solidFill>
            <a:srgbClr val="99CC00"/>
          </a:solidFill>
          <a:ln w="9525">
            <a:pattFill prst="wdUpDiag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300"/>
              <a:t>Conduction is most effective in solids.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038600" cy="884238"/>
          </a:xfrm>
        </p:spPr>
        <p:txBody>
          <a:bodyPr/>
          <a:lstStyle/>
          <a:p>
            <a:r>
              <a:rPr lang="en-US" sz="5000" b="1" dirty="0">
                <a:solidFill>
                  <a:srgbClr val="FF0000"/>
                </a:solidFill>
                <a:latin typeface="Cooper Black" pitchFamily="18" charset="0"/>
              </a:rPr>
              <a:t>Convection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3810000"/>
          </a:xfrm>
          <a:noFill/>
          <a:ln w="76200" cmpd="tri">
            <a:solidFill>
              <a:srgbClr val="FF9900"/>
            </a:solidFill>
          </a:ln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sz="2800"/>
              <a:t>The transfer of heat by the actual movement of the warmed matter. </a:t>
            </a:r>
          </a:p>
          <a:p>
            <a:pPr>
              <a:buFontTx/>
              <a:buBlip>
                <a:blip r:embed="rId2"/>
              </a:buBlip>
            </a:pPr>
            <a:r>
              <a:rPr lang="en-US" sz="2800"/>
              <a:t>Heat leaves the coffee cup as the currents of steam and air rise. The heat moves with the fluid.</a:t>
            </a:r>
            <a:r>
              <a:rPr lang="en-US" sz="2400"/>
              <a:t> </a:t>
            </a:r>
          </a:p>
        </p:txBody>
      </p:sp>
      <p:pic>
        <p:nvPicPr>
          <p:cNvPr id="189444" name="Picture 4" descr="coff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600200"/>
            <a:ext cx="3505200" cy="3048000"/>
          </a:xfrm>
          <a:noFill/>
          <a:ln/>
        </p:spPr>
      </p:pic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029200" y="381000"/>
            <a:ext cx="3505200" cy="1524000"/>
          </a:xfrm>
          <a:prstGeom prst="rect">
            <a:avLst/>
          </a:prstGeom>
          <a:solidFill>
            <a:srgbClr val="FF5050"/>
          </a:solidFill>
          <a:ln w="28575">
            <a:solidFill>
              <a:srgbClr val="0000FF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/>
              <a:t>Convection is the transfer of heat energy in a </a:t>
            </a:r>
            <a:r>
              <a:rPr lang="en-US" sz="2300" u="sng"/>
              <a:t>gas</a:t>
            </a:r>
            <a:r>
              <a:rPr lang="en-US" sz="2300"/>
              <a:t> or </a:t>
            </a:r>
            <a:r>
              <a:rPr lang="en-US" sz="2300" u="sng"/>
              <a:t>liquid</a:t>
            </a:r>
            <a:r>
              <a:rPr lang="en-US" sz="2300"/>
              <a:t> by movement of currents. 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800600" y="5181600"/>
            <a:ext cx="4114800" cy="14446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Convection is responsible for making macaroni rise and fall in a pot of heated water.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   </a:t>
            </a:r>
            <a:r>
              <a:rPr lang="en-US" sz="5000" b="1">
                <a:solidFill>
                  <a:srgbClr val="FF3300"/>
                </a:solidFill>
              </a:rPr>
              <a:t>Heat</a:t>
            </a:r>
            <a:r>
              <a:rPr lang="en-US" sz="5000" b="1"/>
              <a:t> </a:t>
            </a:r>
            <a:r>
              <a:rPr lang="en-US" sz="5000"/>
              <a:t>goes </a:t>
            </a:r>
            <a:r>
              <a:rPr lang="en-US" sz="5000" b="1"/>
              <a:t>higher.</a:t>
            </a:r>
            <a:r>
              <a:rPr lang="en-US" sz="5000"/>
              <a:t> </a:t>
            </a:r>
            <a:r>
              <a:rPr lang="en-US" sz="5000">
                <a:solidFill>
                  <a:srgbClr val="FF3300"/>
                </a:solidFill>
              </a:rPr>
              <a:t>Hot</a:t>
            </a:r>
            <a:r>
              <a:rPr lang="en-US" sz="5000"/>
              <a:t> air, </a:t>
            </a:r>
            <a:r>
              <a:rPr lang="en-US" sz="5000">
                <a:solidFill>
                  <a:srgbClr val="FF3300"/>
                </a:solidFill>
              </a:rPr>
              <a:t>hot</a:t>
            </a:r>
            <a:r>
              <a:rPr lang="en-US" sz="5000"/>
              <a:t> water, and </a:t>
            </a:r>
            <a:r>
              <a:rPr lang="en-US" sz="5000">
                <a:solidFill>
                  <a:srgbClr val="FF3300"/>
                </a:solidFill>
              </a:rPr>
              <a:t>hot</a:t>
            </a:r>
            <a:r>
              <a:rPr lang="en-US" sz="5000"/>
              <a:t> melted rock all tend to rise.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/>
              <a:t>   </a:t>
            </a:r>
            <a:r>
              <a:rPr lang="en-US" sz="5000" b="1">
                <a:solidFill>
                  <a:srgbClr val="6699FF"/>
                </a:solidFill>
              </a:rPr>
              <a:t>Cold</a:t>
            </a:r>
            <a:r>
              <a:rPr lang="en-US" sz="5000" b="1"/>
              <a:t> creeps</a:t>
            </a:r>
            <a:r>
              <a:rPr lang="en-US" sz="5000"/>
              <a:t> lower. </a:t>
            </a:r>
            <a:r>
              <a:rPr lang="en-US" sz="5000">
                <a:solidFill>
                  <a:srgbClr val="6699FF"/>
                </a:solidFill>
              </a:rPr>
              <a:t>Cold</a:t>
            </a:r>
            <a:r>
              <a:rPr lang="en-US" sz="5000"/>
              <a:t> air, </a:t>
            </a:r>
            <a:r>
              <a:rPr lang="en-US" sz="5000">
                <a:solidFill>
                  <a:srgbClr val="6699FF"/>
                </a:solidFill>
              </a:rPr>
              <a:t>cold</a:t>
            </a:r>
            <a:r>
              <a:rPr lang="en-US" sz="5000"/>
              <a:t> water, and </a:t>
            </a:r>
            <a:r>
              <a:rPr lang="en-US" sz="5000">
                <a:solidFill>
                  <a:srgbClr val="6699FF"/>
                </a:solidFill>
              </a:rPr>
              <a:t>cool </a:t>
            </a:r>
            <a:r>
              <a:rPr lang="en-US" sz="5000"/>
              <a:t>melted</a:t>
            </a:r>
            <a:r>
              <a:rPr lang="en-US" sz="5000">
                <a:solidFill>
                  <a:srgbClr val="6699FF"/>
                </a:solidFill>
              </a:rPr>
              <a:t> </a:t>
            </a:r>
            <a:r>
              <a:rPr lang="en-US" sz="5000"/>
              <a:t>rock all tend to sink.</a:t>
            </a:r>
          </a:p>
        </p:txBody>
      </p:sp>
      <p:sp>
        <p:nvSpPr>
          <p:cNvPr id="191491" name="Line 3"/>
          <p:cNvSpPr>
            <a:spLocks noChangeShapeType="1"/>
          </p:cNvSpPr>
          <p:nvPr/>
        </p:nvSpPr>
        <p:spPr bwMode="auto">
          <a:xfrm flipV="1">
            <a:off x="762000" y="6096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685800" y="3657600"/>
            <a:ext cx="0" cy="1371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 flipV="1">
            <a:off x="8610600" y="6096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8458200" y="3886200"/>
            <a:ext cx="0" cy="1371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495" name="Freeform 7"/>
          <p:cNvSpPr>
            <a:spLocks/>
          </p:cNvSpPr>
          <p:nvPr/>
        </p:nvSpPr>
        <p:spPr bwMode="auto">
          <a:xfrm>
            <a:off x="609600" y="2971800"/>
            <a:ext cx="8167688" cy="411163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69" y="164"/>
              </a:cxn>
              <a:cxn ang="0">
                <a:pos x="161" y="148"/>
              </a:cxn>
              <a:cxn ang="0">
                <a:pos x="491" y="156"/>
              </a:cxn>
              <a:cxn ang="0">
                <a:pos x="591" y="171"/>
              </a:cxn>
              <a:cxn ang="0">
                <a:pos x="691" y="202"/>
              </a:cxn>
              <a:cxn ang="0">
                <a:pos x="944" y="256"/>
              </a:cxn>
              <a:cxn ang="0">
                <a:pos x="1190" y="248"/>
              </a:cxn>
              <a:cxn ang="0">
                <a:pos x="1382" y="194"/>
              </a:cxn>
              <a:cxn ang="0">
                <a:pos x="1490" y="141"/>
              </a:cxn>
              <a:cxn ang="0">
                <a:pos x="1720" y="94"/>
              </a:cxn>
              <a:cxn ang="0">
                <a:pos x="1912" y="102"/>
              </a:cxn>
              <a:cxn ang="0">
                <a:pos x="2073" y="156"/>
              </a:cxn>
              <a:cxn ang="0">
                <a:pos x="2158" y="187"/>
              </a:cxn>
              <a:cxn ang="0">
                <a:pos x="2711" y="164"/>
              </a:cxn>
              <a:cxn ang="0">
                <a:pos x="2780" y="125"/>
              </a:cxn>
              <a:cxn ang="0">
                <a:pos x="2941" y="41"/>
              </a:cxn>
              <a:cxn ang="0">
                <a:pos x="3532" y="48"/>
              </a:cxn>
              <a:cxn ang="0">
                <a:pos x="3594" y="71"/>
              </a:cxn>
              <a:cxn ang="0">
                <a:pos x="3824" y="141"/>
              </a:cxn>
              <a:cxn ang="0">
                <a:pos x="3986" y="179"/>
              </a:cxn>
              <a:cxn ang="0">
                <a:pos x="4347" y="156"/>
              </a:cxn>
              <a:cxn ang="0">
                <a:pos x="4515" y="71"/>
              </a:cxn>
              <a:cxn ang="0">
                <a:pos x="4769" y="10"/>
              </a:cxn>
              <a:cxn ang="0">
                <a:pos x="4938" y="25"/>
              </a:cxn>
              <a:cxn ang="0">
                <a:pos x="4984" y="48"/>
              </a:cxn>
              <a:cxn ang="0">
                <a:pos x="5145" y="94"/>
              </a:cxn>
            </a:cxnLst>
            <a:rect l="0" t="0" r="r" b="b"/>
            <a:pathLst>
              <a:path w="5145" h="259">
                <a:moveTo>
                  <a:pt x="0" y="194"/>
                </a:moveTo>
                <a:cubicBezTo>
                  <a:pt x="22" y="180"/>
                  <a:pt x="43" y="169"/>
                  <a:pt x="69" y="164"/>
                </a:cubicBezTo>
                <a:cubicBezTo>
                  <a:pt x="100" y="158"/>
                  <a:pt x="161" y="148"/>
                  <a:pt x="161" y="148"/>
                </a:cubicBezTo>
                <a:cubicBezTo>
                  <a:pt x="271" y="151"/>
                  <a:pt x="381" y="150"/>
                  <a:pt x="491" y="156"/>
                </a:cubicBezTo>
                <a:cubicBezTo>
                  <a:pt x="525" y="158"/>
                  <a:pt x="591" y="171"/>
                  <a:pt x="591" y="171"/>
                </a:cubicBezTo>
                <a:cubicBezTo>
                  <a:pt x="625" y="189"/>
                  <a:pt x="653" y="194"/>
                  <a:pt x="691" y="202"/>
                </a:cubicBezTo>
                <a:cubicBezTo>
                  <a:pt x="765" y="251"/>
                  <a:pt x="859" y="250"/>
                  <a:pt x="944" y="256"/>
                </a:cubicBezTo>
                <a:cubicBezTo>
                  <a:pt x="1026" y="253"/>
                  <a:pt x="1108" y="254"/>
                  <a:pt x="1190" y="248"/>
                </a:cubicBezTo>
                <a:cubicBezTo>
                  <a:pt x="1250" y="244"/>
                  <a:pt x="1325" y="215"/>
                  <a:pt x="1382" y="194"/>
                </a:cubicBezTo>
                <a:cubicBezTo>
                  <a:pt x="1422" y="179"/>
                  <a:pt x="1448" y="151"/>
                  <a:pt x="1490" y="141"/>
                </a:cubicBezTo>
                <a:cubicBezTo>
                  <a:pt x="1563" y="102"/>
                  <a:pt x="1638" y="101"/>
                  <a:pt x="1720" y="94"/>
                </a:cubicBezTo>
                <a:cubicBezTo>
                  <a:pt x="1784" y="97"/>
                  <a:pt x="1848" y="97"/>
                  <a:pt x="1912" y="102"/>
                </a:cubicBezTo>
                <a:cubicBezTo>
                  <a:pt x="1963" y="106"/>
                  <a:pt x="2023" y="139"/>
                  <a:pt x="2073" y="156"/>
                </a:cubicBezTo>
                <a:cubicBezTo>
                  <a:pt x="2099" y="181"/>
                  <a:pt x="2121" y="181"/>
                  <a:pt x="2158" y="187"/>
                </a:cubicBezTo>
                <a:cubicBezTo>
                  <a:pt x="2342" y="184"/>
                  <a:pt x="2553" y="259"/>
                  <a:pt x="2711" y="164"/>
                </a:cubicBezTo>
                <a:cubicBezTo>
                  <a:pt x="2780" y="123"/>
                  <a:pt x="2732" y="142"/>
                  <a:pt x="2780" y="125"/>
                </a:cubicBezTo>
                <a:cubicBezTo>
                  <a:pt x="2816" y="70"/>
                  <a:pt x="2880" y="55"/>
                  <a:pt x="2941" y="41"/>
                </a:cubicBezTo>
                <a:cubicBezTo>
                  <a:pt x="3138" y="43"/>
                  <a:pt x="3335" y="43"/>
                  <a:pt x="3532" y="48"/>
                </a:cubicBezTo>
                <a:cubicBezTo>
                  <a:pt x="3558" y="49"/>
                  <a:pt x="3571" y="62"/>
                  <a:pt x="3594" y="71"/>
                </a:cubicBezTo>
                <a:cubicBezTo>
                  <a:pt x="3670" y="99"/>
                  <a:pt x="3744" y="130"/>
                  <a:pt x="3824" y="141"/>
                </a:cubicBezTo>
                <a:cubicBezTo>
                  <a:pt x="3883" y="159"/>
                  <a:pt x="3923" y="172"/>
                  <a:pt x="3986" y="179"/>
                </a:cubicBezTo>
                <a:cubicBezTo>
                  <a:pt x="4229" y="173"/>
                  <a:pt x="4211" y="191"/>
                  <a:pt x="4347" y="156"/>
                </a:cubicBezTo>
                <a:cubicBezTo>
                  <a:pt x="4382" y="121"/>
                  <a:pt x="4466" y="84"/>
                  <a:pt x="4515" y="71"/>
                </a:cubicBezTo>
                <a:cubicBezTo>
                  <a:pt x="4588" y="25"/>
                  <a:pt x="4686" y="20"/>
                  <a:pt x="4769" y="10"/>
                </a:cubicBezTo>
                <a:cubicBezTo>
                  <a:pt x="4825" y="13"/>
                  <a:pt x="4887" y="0"/>
                  <a:pt x="4938" y="25"/>
                </a:cubicBezTo>
                <a:cubicBezTo>
                  <a:pt x="4997" y="55"/>
                  <a:pt x="4927" y="31"/>
                  <a:pt x="4984" y="48"/>
                </a:cubicBezTo>
                <a:cubicBezTo>
                  <a:pt x="5030" y="80"/>
                  <a:pt x="5089" y="94"/>
                  <a:pt x="5145" y="94"/>
                </a:cubicBezTo>
              </a:path>
            </a:pathLst>
          </a:custGeom>
          <a:noFill/>
          <a:ln w="19050" cap="rnd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HST-Presentation_whit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59875" cy="6870700"/>
          </a:xfrm>
          <a:noFill/>
          <a:ln/>
        </p:spPr>
      </p:pic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196850" y="381000"/>
            <a:ext cx="685006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</a:rPr>
              <a:t>Radiation, Conduction, and Convection</a:t>
            </a:r>
          </a:p>
          <a:p>
            <a:pPr eaLnBrk="0" hangingPunct="0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220663" y="63500"/>
            <a:ext cx="153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Section 2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4572000" y="6583363"/>
            <a:ext cx="43957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chemeClr val="bg1"/>
                </a:solidFill>
              </a:rPr>
              <a:t>Copyright © by Holt, Rinehart and Winston. All rights reserved.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990600" y="1828800"/>
            <a:ext cx="701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/>
          </a:p>
        </p:txBody>
      </p:sp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4" cstate="print">
            <a:lum bright="-4000" contrast="4000"/>
          </a:blip>
          <a:srcRect l="7840" t="19681" r="7855" b="15660"/>
          <a:stretch>
            <a:fillRect/>
          </a:stretch>
        </p:blipFill>
        <p:spPr bwMode="auto">
          <a:xfrm>
            <a:off x="304800" y="1524000"/>
            <a:ext cx="83820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Tm="1809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What causes air to move?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0292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b="1" u="sng">
                <a:solidFill>
                  <a:srgbClr val="FF0000"/>
                </a:solidFill>
              </a:rPr>
              <a:t>Differences in Air Pressure &amp; Temperature!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US" sz="1200" b="1" u="sng">
              <a:solidFill>
                <a:srgbClr val="FF0000"/>
              </a:solidFill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2800"/>
              <a:t>caused by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b="1"/>
              <a:t>1.</a:t>
            </a:r>
            <a:r>
              <a:rPr lang="en-US">
                <a:solidFill>
                  <a:srgbClr val="FF0000"/>
                </a:solidFill>
              </a:rPr>
              <a:t>  Uneven heating of the Earth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2800"/>
              <a:t>causes some places to be cold &amp; some to be hot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b="1"/>
              <a:t>2</a:t>
            </a:r>
            <a:r>
              <a:rPr lang="en-US"/>
              <a:t>.  </a:t>
            </a:r>
            <a:r>
              <a:rPr lang="en-US">
                <a:solidFill>
                  <a:srgbClr val="FF0000"/>
                </a:solidFill>
              </a:rPr>
              <a:t>Convection Currents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2600"/>
              <a:t>Heated air = less dense air = it rises = low pressure area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2600"/>
              <a:t>Cooled air = more dense = it sinks = high pressure area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US" sz="280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3000" b="1"/>
              <a:t>Air moves from areas of                                </a:t>
            </a:r>
            <a:r>
              <a:rPr lang="en-US" sz="30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high</a:t>
            </a:r>
            <a:r>
              <a:rPr lang="en-US" sz="3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pressure</a:t>
            </a:r>
            <a:r>
              <a:rPr lang="en-US" sz="3000" b="1"/>
              <a:t> to </a:t>
            </a:r>
            <a:r>
              <a:rPr lang="en-US" sz="30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low</a:t>
            </a:r>
            <a:r>
              <a:rPr lang="en-US" sz="3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pressure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1" y="1447800"/>
            <a:ext cx="8537901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4251" y="3733800"/>
            <a:ext cx="6705600" cy="210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About how many Earth days does it take the Moon to travel around Earth? </a:t>
            </a:r>
            <a:endParaRPr lang="en-US" dirty="0" smtClean="0">
              <a:solidFill>
                <a:srgbClr val="000000"/>
              </a:solidFill>
              <a:latin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 	1 	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B. 	27 	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C. 	180 	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D. 	365 	</a:t>
            </a:r>
          </a:p>
        </p:txBody>
      </p:sp>
    </p:spTree>
    <p:extLst>
      <p:ext uri="{BB962C8B-B14F-4D97-AF65-F5344CB8AC3E}">
        <p14:creationId xmlns:p14="http://schemas.microsoft.com/office/powerpoint/2010/main" val="4319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Sea &amp; Land Breezes</a:t>
            </a:r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07" t="13617" r="4790" b="16670"/>
          <a:stretch>
            <a:fillRect/>
          </a:stretch>
        </p:blipFill>
        <p:spPr>
          <a:xfrm>
            <a:off x="457200" y="1143000"/>
            <a:ext cx="8229600" cy="5321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Coriolis Effect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3581400" cy="2209800"/>
          </a:xfrm>
          <a:noFill/>
          <a:ln w="38100" cap="flat" cmpd="dbl">
            <a:solidFill>
              <a:srgbClr val="808000"/>
            </a:solidFill>
            <a:prstDash val="lgDash"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FontTx/>
              <a:buNone/>
            </a:pPr>
            <a:r>
              <a:rPr lang="en-US" sz="3000" dirty="0"/>
              <a:t>	The apparent curving of the path of currents due to the Earth’s rotation</a:t>
            </a:r>
          </a:p>
        </p:txBody>
      </p:sp>
      <p:pic>
        <p:nvPicPr>
          <p:cNvPr id="2150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11684" b="40845"/>
          <a:stretch>
            <a:fillRect/>
          </a:stretch>
        </p:blipFill>
        <p:spPr>
          <a:xfrm>
            <a:off x="3733800" y="1371600"/>
            <a:ext cx="6400800" cy="5181600"/>
          </a:xfrm>
          <a:noFill/>
          <a:ln/>
        </p:spPr>
      </p:pic>
      <p:pic>
        <p:nvPicPr>
          <p:cNvPr id="215045" name="Picture 5" descr="Cloudy Earth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4572000"/>
            <a:ext cx="1619250" cy="1619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Climate is affected by: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362200"/>
            <a:ext cx="7543800" cy="4906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sz="4100"/>
              <a:t> Latitude</a:t>
            </a:r>
          </a:p>
          <a:p>
            <a:pPr>
              <a:buFontTx/>
              <a:buBlip>
                <a:blip r:embed="rId2"/>
              </a:buBlip>
            </a:pPr>
            <a:r>
              <a:rPr lang="en-US" sz="4100"/>
              <a:t> Wind patterns</a:t>
            </a:r>
          </a:p>
          <a:p>
            <a:pPr>
              <a:buFontTx/>
              <a:buBlip>
                <a:blip r:embed="rId2"/>
              </a:buBlip>
            </a:pPr>
            <a:r>
              <a:rPr lang="en-US" sz="4100"/>
              <a:t> Mountains</a:t>
            </a:r>
          </a:p>
          <a:p>
            <a:pPr>
              <a:buFontTx/>
              <a:buBlip>
                <a:blip r:embed="rId2"/>
              </a:buBlip>
            </a:pPr>
            <a:r>
              <a:rPr lang="en-US" sz="4100"/>
              <a:t> Large bodies of water</a:t>
            </a:r>
          </a:p>
          <a:p>
            <a:pPr>
              <a:buFontTx/>
              <a:buBlip>
                <a:blip r:embed="rId2"/>
              </a:buBlip>
            </a:pPr>
            <a:r>
              <a:rPr lang="en-US" sz="4100"/>
              <a:t> Ocean currents</a:t>
            </a:r>
          </a:p>
        </p:txBody>
      </p:sp>
      <p:pic>
        <p:nvPicPr>
          <p:cNvPr id="217092" name="Picture 4" descr="na01082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3505200"/>
            <a:ext cx="979488" cy="989013"/>
          </a:xfrm>
          <a:noFill/>
          <a:ln/>
        </p:spPr>
      </p:pic>
      <p:pic>
        <p:nvPicPr>
          <p:cNvPr id="217093" name="Picture 5" descr="na02276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2362200"/>
            <a:ext cx="969963" cy="765175"/>
          </a:xfrm>
          <a:noFill/>
          <a:ln/>
        </p:spPr>
      </p:pic>
      <p:pic>
        <p:nvPicPr>
          <p:cNvPr id="217094" name="Picture 6" descr="j04231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572000"/>
            <a:ext cx="100806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5" name="AutoShape 7"/>
          <p:cNvSpPr>
            <a:spLocks noChangeArrowheads="1"/>
          </p:cNvSpPr>
          <p:nvPr/>
        </p:nvSpPr>
        <p:spPr bwMode="auto">
          <a:xfrm>
            <a:off x="609600" y="228600"/>
            <a:ext cx="7848600" cy="1828800"/>
          </a:xfrm>
          <a:prstGeom prst="cloudCallout">
            <a:avLst>
              <a:gd name="adj1" fmla="val -35620"/>
              <a:gd name="adj2" fmla="val 59204"/>
            </a:avLst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b="1"/>
              <a:t>Our Solar System includes: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2362200" cy="26670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inner planets </a:t>
            </a:r>
          </a:p>
          <a:p>
            <a:pPr algn="ctr">
              <a:buFontTx/>
              <a:buNone/>
            </a:pPr>
            <a:r>
              <a:rPr lang="en-US" sz="2800" dirty="0"/>
              <a:t>Mercury</a:t>
            </a:r>
          </a:p>
          <a:p>
            <a:pPr algn="ctr">
              <a:buFontTx/>
              <a:buNone/>
            </a:pPr>
            <a:r>
              <a:rPr lang="en-US" sz="2800" dirty="0"/>
              <a:t>Venus</a:t>
            </a:r>
          </a:p>
          <a:p>
            <a:pPr algn="ctr">
              <a:buFontTx/>
              <a:buNone/>
            </a:pPr>
            <a:r>
              <a:rPr lang="en-US" sz="2800" dirty="0"/>
              <a:t>Earth</a:t>
            </a:r>
          </a:p>
          <a:p>
            <a:pPr algn="ctr">
              <a:buFontTx/>
              <a:buNone/>
            </a:pPr>
            <a:r>
              <a:rPr lang="en-US" sz="2800" dirty="0"/>
              <a:t>Mars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181600" y="1143000"/>
            <a:ext cx="3657600" cy="1930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/>
              <a:t>The Dwarf Planets </a:t>
            </a:r>
          </a:p>
          <a:p>
            <a:pPr algn="ctr"/>
            <a:r>
              <a:rPr lang="en-US" sz="3000"/>
              <a:t>Pluto</a:t>
            </a:r>
          </a:p>
          <a:p>
            <a:pPr algn="ctr"/>
            <a:r>
              <a:rPr lang="en-US" sz="3000"/>
              <a:t>Eris</a:t>
            </a:r>
          </a:p>
          <a:p>
            <a:pPr algn="ctr"/>
            <a:r>
              <a:rPr lang="en-US" sz="3000"/>
              <a:t>Ceres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057400" y="1371600"/>
            <a:ext cx="1143000" cy="5889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4000"/>
              <a:t>Sun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00200" y="2514600"/>
            <a:ext cx="2362200" cy="711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8 planets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667000" y="3581400"/>
            <a:ext cx="2590800" cy="25384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outer planets </a:t>
            </a:r>
          </a:p>
          <a:p>
            <a:pPr algn="ctr"/>
            <a:r>
              <a:rPr lang="en-US" sz="3200" dirty="0"/>
              <a:t>Jupiter</a:t>
            </a:r>
          </a:p>
          <a:p>
            <a:pPr algn="ctr"/>
            <a:r>
              <a:rPr lang="en-US" sz="3200" dirty="0"/>
              <a:t>Saturn</a:t>
            </a:r>
          </a:p>
          <a:p>
            <a:pPr algn="ctr"/>
            <a:r>
              <a:rPr lang="en-US" sz="3200" dirty="0"/>
              <a:t>Uranus</a:t>
            </a:r>
          </a:p>
          <a:p>
            <a:pPr algn="ctr"/>
            <a:r>
              <a:rPr lang="en-US" sz="3200" dirty="0"/>
              <a:t>Neptune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096000" y="4343400"/>
            <a:ext cx="2362200" cy="205105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Asteroids</a:t>
            </a:r>
          </a:p>
          <a:p>
            <a:r>
              <a:rPr lang="en-US" sz="3200"/>
              <a:t>Comets</a:t>
            </a:r>
          </a:p>
          <a:p>
            <a:r>
              <a:rPr lang="en-US" sz="3200"/>
              <a:t>Meteors &amp; Meteorites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638800" y="3200400"/>
            <a:ext cx="3048000" cy="10160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/>
              <a:t>"Small Solar-System Bodies"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5715000" y="4267200"/>
            <a:ext cx="304800" cy="990600"/>
          </a:xfrm>
          <a:prstGeom prst="curvedRigh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33400"/>
            <a:ext cx="3581400" cy="6858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 4 planets closest to the sun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0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small &amp; closer together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called terrestrial planets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dense &amp; rocky surfaces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Mercury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Venus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Earth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Mars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371600"/>
            <a:ext cx="4114800" cy="5715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4 planets farthest from the sun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0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large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0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composed mostly of gases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called gas giants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have rings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Jupiter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Saturn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Neptune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Uranus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/>
          </a:p>
        </p:txBody>
      </p:sp>
      <p:pic>
        <p:nvPicPr>
          <p:cNvPr id="29700" name="Picture 4" descr="p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485775" cy="376238"/>
          </a:xfrm>
          <a:prstGeom prst="rect">
            <a:avLst/>
          </a:prstGeom>
          <a:noFill/>
        </p:spPr>
      </p:pic>
      <p:pic>
        <p:nvPicPr>
          <p:cNvPr id="29701" name="Picture 5" descr="p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962400"/>
            <a:ext cx="485775" cy="376238"/>
          </a:xfrm>
          <a:prstGeom prst="rect">
            <a:avLst/>
          </a:prstGeom>
          <a:noFill/>
        </p:spPr>
      </p:pic>
      <p:pic>
        <p:nvPicPr>
          <p:cNvPr id="29702" name="Picture 6" descr="p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0"/>
            <a:ext cx="485775" cy="376238"/>
          </a:xfrm>
          <a:prstGeom prst="rect">
            <a:avLst/>
          </a:prstGeom>
          <a:noFill/>
        </p:spPr>
      </p:pic>
      <p:pic>
        <p:nvPicPr>
          <p:cNvPr id="29703" name="Picture 7" descr="p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85775" cy="376238"/>
          </a:xfrm>
          <a:prstGeom prst="rect">
            <a:avLst/>
          </a:prstGeom>
          <a:noFill/>
        </p:spPr>
      </p:pic>
      <p:pic>
        <p:nvPicPr>
          <p:cNvPr id="29704" name="Picture 8" descr="merc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519113" cy="398463"/>
          </a:xfrm>
          <a:prstGeom prst="rect">
            <a:avLst/>
          </a:prstGeom>
          <a:noFill/>
        </p:spPr>
      </p:pic>
      <p:pic>
        <p:nvPicPr>
          <p:cNvPr id="29705" name="Picture 9" descr="merc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519113" cy="398463"/>
          </a:xfrm>
          <a:prstGeom prst="rect">
            <a:avLst/>
          </a:prstGeom>
          <a:noFill/>
        </p:spPr>
      </p:pic>
      <p:pic>
        <p:nvPicPr>
          <p:cNvPr id="29706" name="Picture 10" descr="merc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519113" cy="398463"/>
          </a:xfrm>
          <a:prstGeom prst="rect">
            <a:avLst/>
          </a:prstGeom>
          <a:noFill/>
        </p:spPr>
      </p:pic>
      <p:pic>
        <p:nvPicPr>
          <p:cNvPr id="29707" name="Picture 11" descr="merc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519113" cy="398463"/>
          </a:xfrm>
          <a:prstGeom prst="rect">
            <a:avLst/>
          </a:prstGeom>
          <a:noFill/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33400" y="381000"/>
            <a:ext cx="4267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500"/>
              <a:t>Inner Solar System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257800" y="228600"/>
            <a:ext cx="35052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500"/>
              <a:t>Outer Solar System</a:t>
            </a:r>
          </a:p>
          <a:p>
            <a:pPr>
              <a:spcBef>
                <a:spcPct val="50000"/>
              </a:spcBef>
            </a:pPr>
            <a:endParaRPr lang="en-US" sz="3500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>
            <a:off x="4191000" y="228600"/>
            <a:ext cx="1397000" cy="6477000"/>
          </a:xfrm>
          <a:custGeom>
            <a:avLst/>
            <a:gdLst/>
            <a:ahLst/>
            <a:cxnLst>
              <a:cxn ang="0">
                <a:pos x="632" y="0"/>
              </a:cxn>
              <a:cxn ang="0">
                <a:pos x="632" y="240"/>
              </a:cxn>
              <a:cxn ang="0">
                <a:pos x="152" y="528"/>
              </a:cxn>
              <a:cxn ang="0">
                <a:pos x="104" y="576"/>
              </a:cxn>
              <a:cxn ang="0">
                <a:pos x="56" y="1056"/>
              </a:cxn>
              <a:cxn ang="0">
                <a:pos x="440" y="1248"/>
              </a:cxn>
              <a:cxn ang="0">
                <a:pos x="200" y="1680"/>
              </a:cxn>
              <a:cxn ang="0">
                <a:pos x="200" y="2832"/>
              </a:cxn>
              <a:cxn ang="0">
                <a:pos x="872" y="3744"/>
              </a:cxn>
              <a:cxn ang="0">
                <a:pos x="104" y="3984"/>
              </a:cxn>
            </a:cxnLst>
            <a:rect l="0" t="0" r="r" b="b"/>
            <a:pathLst>
              <a:path w="888" h="3984">
                <a:moveTo>
                  <a:pt x="632" y="0"/>
                </a:moveTo>
                <a:cubicBezTo>
                  <a:pt x="672" y="76"/>
                  <a:pt x="712" y="152"/>
                  <a:pt x="632" y="240"/>
                </a:cubicBezTo>
                <a:cubicBezTo>
                  <a:pt x="552" y="328"/>
                  <a:pt x="240" y="472"/>
                  <a:pt x="152" y="528"/>
                </a:cubicBezTo>
                <a:cubicBezTo>
                  <a:pt x="64" y="584"/>
                  <a:pt x="120" y="488"/>
                  <a:pt x="104" y="576"/>
                </a:cubicBezTo>
                <a:cubicBezTo>
                  <a:pt x="88" y="664"/>
                  <a:pt x="0" y="944"/>
                  <a:pt x="56" y="1056"/>
                </a:cubicBezTo>
                <a:cubicBezTo>
                  <a:pt x="112" y="1168"/>
                  <a:pt x="416" y="1144"/>
                  <a:pt x="440" y="1248"/>
                </a:cubicBezTo>
                <a:cubicBezTo>
                  <a:pt x="464" y="1352"/>
                  <a:pt x="240" y="1416"/>
                  <a:pt x="200" y="1680"/>
                </a:cubicBezTo>
                <a:cubicBezTo>
                  <a:pt x="160" y="1944"/>
                  <a:pt x="88" y="2488"/>
                  <a:pt x="200" y="2832"/>
                </a:cubicBezTo>
                <a:cubicBezTo>
                  <a:pt x="312" y="3176"/>
                  <a:pt x="888" y="3552"/>
                  <a:pt x="872" y="3744"/>
                </a:cubicBezTo>
                <a:cubicBezTo>
                  <a:pt x="856" y="3936"/>
                  <a:pt x="232" y="3944"/>
                  <a:pt x="104" y="3984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9711" name="Picture 15" descr="p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19600"/>
            <a:ext cx="485775" cy="376238"/>
          </a:xfrm>
          <a:prstGeom prst="rect">
            <a:avLst/>
          </a:prstGeom>
          <a:noFill/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096000" y="4876800"/>
            <a:ext cx="1752600" cy="1828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600200" y="48768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Our Solar System</a:t>
            </a:r>
          </a:p>
        </p:txBody>
      </p:sp>
      <p:pic>
        <p:nvPicPr>
          <p:cNvPr id="30723" name="Picture 3" descr="pla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5063"/>
            <a:ext cx="9144000" cy="572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Milky way galaxy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1281</Words>
  <Application>Microsoft Office PowerPoint</Application>
  <PresentationFormat>On-screen Show (4:3)</PresentationFormat>
  <Paragraphs>269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Work with the person next to you</vt:lpstr>
      <vt:lpstr>Earth Science MCAS Review   what else can we expect on the test?</vt:lpstr>
      <vt:lpstr>Current Accepted Theory</vt:lpstr>
      <vt:lpstr>PowerPoint Presentation</vt:lpstr>
      <vt:lpstr>PowerPoint Presentation</vt:lpstr>
      <vt:lpstr>Our Solar System includes:</vt:lpstr>
      <vt:lpstr>PowerPoint Presentation</vt:lpstr>
      <vt:lpstr>Our Solar System</vt:lpstr>
      <vt:lpstr>Milky way galaxy</vt:lpstr>
      <vt:lpstr>PowerPoint Presentation</vt:lpstr>
      <vt:lpstr>Solar system, galaxy, universe</vt:lpstr>
      <vt:lpstr>PowerPoint Presentation</vt:lpstr>
      <vt:lpstr>PowerPoint Presentation</vt:lpstr>
      <vt:lpstr>Topographic Map or  Contour Map</vt:lpstr>
      <vt:lpstr>Topographic maps show: </vt:lpstr>
      <vt:lpstr>PowerPoint Presentation</vt:lpstr>
      <vt:lpstr>Contour Lines</vt:lpstr>
      <vt:lpstr>Contour Map</vt:lpstr>
      <vt:lpstr>A map with contour lines is shown below</vt:lpstr>
      <vt:lpstr>Rocks: Mineral Mixtures</vt:lpstr>
      <vt:lpstr>Rocks</vt:lpstr>
      <vt:lpstr>Rock Classification</vt:lpstr>
      <vt:lpstr> Igneous Rock </vt:lpstr>
      <vt:lpstr>Igneous rock question</vt:lpstr>
      <vt:lpstr>Sedimentary Rocks</vt:lpstr>
      <vt:lpstr>Sedimentary Rock</vt:lpstr>
      <vt:lpstr>How do sedimentary rocks form?</vt:lpstr>
      <vt:lpstr>How do sedimentary rocks form?</vt:lpstr>
      <vt:lpstr>PowerPoint Presentation</vt:lpstr>
      <vt:lpstr>Sedimentary Rock</vt:lpstr>
      <vt:lpstr>Metamorphic Rock</vt:lpstr>
      <vt:lpstr>PowerPoint Presentation</vt:lpstr>
      <vt:lpstr>PowerPoint Presentation</vt:lpstr>
      <vt:lpstr>The Rock Cycle</vt:lpstr>
      <vt:lpstr>PowerPoint Presentation</vt:lpstr>
      <vt:lpstr>PowerPoint Presentation</vt:lpstr>
      <vt:lpstr>Using Fossils to Interpret the Past</vt:lpstr>
      <vt:lpstr>PowerPoint Presentation</vt:lpstr>
      <vt:lpstr>PowerPoint Presentation</vt:lpstr>
      <vt:lpstr>Using Fossils to Date Rocks</vt:lpstr>
      <vt:lpstr>PowerPoint Presentation</vt:lpstr>
      <vt:lpstr>Heat Transfer</vt:lpstr>
      <vt:lpstr>Thermal energy</vt:lpstr>
      <vt:lpstr>Radiation</vt:lpstr>
      <vt:lpstr>Conduction</vt:lpstr>
      <vt:lpstr>Convection</vt:lpstr>
      <vt:lpstr>PowerPoint Presentation</vt:lpstr>
      <vt:lpstr>PowerPoint Presentation</vt:lpstr>
      <vt:lpstr>What causes air to move?</vt:lpstr>
      <vt:lpstr>Sea &amp; Land Breezes</vt:lpstr>
      <vt:lpstr>The Coriolis Effect</vt:lpstr>
      <vt:lpstr>Climate is affected by: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MCAS Review</dc:title>
  <dc:creator>Douglas Public Schools</dc:creator>
  <cp:lastModifiedBy>Kimberly Spock</cp:lastModifiedBy>
  <cp:revision>65</cp:revision>
  <dcterms:created xsi:type="dcterms:W3CDTF">2009-05-07T18:51:11Z</dcterms:created>
  <dcterms:modified xsi:type="dcterms:W3CDTF">2014-04-30T18:23:49Z</dcterms:modified>
</cp:coreProperties>
</file>